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Fraunces"/>
      <p:regular r:id="rId15"/>
      <p:bold r:id="rId16"/>
      <p:italic r:id="rId17"/>
      <p:boldItalic r:id="rId18"/>
    </p:embeddedFont>
    <p:embeddedFont>
      <p:font typeface="Nobile"/>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bile-bold.fntdata"/><Relationship Id="rId11" Type="http://schemas.openxmlformats.org/officeDocument/2006/relationships/slide" Target="slides/slide7.xml"/><Relationship Id="rId22" Type="http://schemas.openxmlformats.org/officeDocument/2006/relationships/font" Target="fonts/Nobile-boldItalic.fntdata"/><Relationship Id="rId10" Type="http://schemas.openxmlformats.org/officeDocument/2006/relationships/slide" Target="slides/slide6.xml"/><Relationship Id="rId21" Type="http://schemas.openxmlformats.org/officeDocument/2006/relationships/font" Target="fonts/Nobile-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Fraunces-regular.fntdata"/><Relationship Id="rId14" Type="http://schemas.openxmlformats.org/officeDocument/2006/relationships/slide" Target="slides/slide10.xml"/><Relationship Id="rId17" Type="http://schemas.openxmlformats.org/officeDocument/2006/relationships/font" Target="fonts/Fraunces-italic.fntdata"/><Relationship Id="rId16" Type="http://schemas.openxmlformats.org/officeDocument/2006/relationships/font" Target="fonts/Fraunces-bold.fntdata"/><Relationship Id="rId5" Type="http://schemas.openxmlformats.org/officeDocument/2006/relationships/slide" Target="slides/slide1.xml"/><Relationship Id="rId19" Type="http://schemas.openxmlformats.org/officeDocument/2006/relationships/font" Target="fonts/Nobile-regular.fntdata"/><Relationship Id="rId6" Type="http://schemas.openxmlformats.org/officeDocument/2006/relationships/slide" Target="slides/slide2.xml"/><Relationship Id="rId18" Type="http://schemas.openxmlformats.org/officeDocument/2006/relationships/font" Target="fonts/Fraunces-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 name="Google Shape;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3"/>
          <p:cNvSpPr/>
          <p:nvPr/>
        </p:nvSpPr>
        <p:spPr>
          <a:xfrm>
            <a:off x="678800" y="1212050"/>
            <a:ext cx="8003100" cy="2612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8200"/>
              <a:buFont typeface="Fraunces"/>
              <a:buNone/>
            </a:pPr>
            <a:r>
              <a:rPr b="1" i="0" lang="en-US" sz="8200" u="none" cap="none" strike="noStrike">
                <a:solidFill>
                  <a:srgbClr val="3B4540"/>
                </a:solidFill>
                <a:latin typeface="Fraunces"/>
                <a:ea typeface="Fraunces"/>
                <a:cs typeface="Fraunces"/>
                <a:sym typeface="Fraunces"/>
              </a:rPr>
              <a:t>Avance del Proyecto </a:t>
            </a:r>
            <a:endParaRPr b="0" i="0" sz="8200" u="none" cap="none" strike="noStrike"/>
          </a:p>
        </p:txBody>
      </p:sp>
      <p:sp>
        <p:nvSpPr>
          <p:cNvPr id="47" name="Google Shape;47;p13"/>
          <p:cNvSpPr/>
          <p:nvPr/>
        </p:nvSpPr>
        <p:spPr>
          <a:xfrm>
            <a:off x="731520" y="4138255"/>
            <a:ext cx="4180642" cy="522446"/>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3B4540"/>
              </a:buClr>
              <a:buSzPts val="3250"/>
              <a:buFont typeface="Fraunces"/>
              <a:buNone/>
            </a:pPr>
            <a:r>
              <a:rPr b="1" i="0" lang="en-US" sz="3250" u="none" cap="none" strike="noStrike">
                <a:solidFill>
                  <a:srgbClr val="3B4540"/>
                </a:solidFill>
                <a:latin typeface="Fraunces"/>
                <a:ea typeface="Fraunces"/>
                <a:cs typeface="Fraunces"/>
                <a:sym typeface="Fraunces"/>
              </a:rPr>
              <a:t>PowerLytics</a:t>
            </a:r>
            <a:endParaRPr b="0" i="0" sz="3250" u="none" cap="none" strike="noStrike"/>
          </a:p>
        </p:txBody>
      </p:sp>
      <p:sp>
        <p:nvSpPr>
          <p:cNvPr id="48" name="Google Shape;48;p13"/>
          <p:cNvSpPr/>
          <p:nvPr/>
        </p:nvSpPr>
        <p:spPr>
          <a:xfrm>
            <a:off x="731520" y="4974193"/>
            <a:ext cx="7680960" cy="33444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Sistema de coaching, gestión y planificación para entrenamientos de fuerza.</a:t>
            </a:r>
            <a:endParaRPr b="0" i="0" sz="1600" u="none" cap="none" strike="noStrike"/>
          </a:p>
        </p:txBody>
      </p:sp>
      <p:sp>
        <p:nvSpPr>
          <p:cNvPr id="49" name="Google Shape;49;p13"/>
          <p:cNvSpPr/>
          <p:nvPr/>
        </p:nvSpPr>
        <p:spPr>
          <a:xfrm>
            <a:off x="731520" y="5543788"/>
            <a:ext cx="7680960" cy="33444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Benjamín Rojas</a:t>
            </a:r>
            <a:endParaRPr b="0" i="0" sz="1600" u="none" cap="none" strike="noStrike"/>
          </a:p>
        </p:txBody>
      </p:sp>
      <p:sp>
        <p:nvSpPr>
          <p:cNvPr id="50" name="Google Shape;50;p13"/>
          <p:cNvSpPr/>
          <p:nvPr/>
        </p:nvSpPr>
        <p:spPr>
          <a:xfrm>
            <a:off x="731520" y="6113383"/>
            <a:ext cx="7680960" cy="33444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Javier Cornejo</a:t>
            </a:r>
            <a:endParaRPr b="0" i="0" sz="1600" u="none" cap="none" strike="noStrike"/>
          </a:p>
        </p:txBody>
      </p:sp>
      <p:sp>
        <p:nvSpPr>
          <p:cNvPr id="51" name="Google Shape;51;p13"/>
          <p:cNvSpPr/>
          <p:nvPr/>
        </p:nvSpPr>
        <p:spPr>
          <a:xfrm>
            <a:off x="731520" y="6682978"/>
            <a:ext cx="7680960" cy="33444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Martin Hernandez</a:t>
            </a:r>
            <a:endParaRPr b="0" i="0" sz="1600" u="none" cap="none" strike="noStrike"/>
          </a:p>
        </p:txBody>
      </p:sp>
      <p:pic>
        <p:nvPicPr>
          <p:cNvPr id="52" name="Google Shape;52;p13"/>
          <p:cNvPicPr preferRelativeResize="0"/>
          <p:nvPr/>
        </p:nvPicPr>
        <p:blipFill>
          <a:blip r:embed="rId3">
            <a:alphaModFix/>
          </a:blip>
          <a:stretch>
            <a:fillRect/>
          </a:stretch>
        </p:blipFill>
        <p:spPr>
          <a:xfrm>
            <a:off x="9546475" y="82400"/>
            <a:ext cx="5083925" cy="8229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p:nvPr/>
        </p:nvSpPr>
        <p:spPr>
          <a:xfrm>
            <a:off x="575548" y="452199"/>
            <a:ext cx="6518315"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3200"/>
              <a:buFont typeface="Fraunces"/>
              <a:buNone/>
            </a:pPr>
            <a:r>
              <a:rPr b="1" i="0" lang="en-US" sz="3200" u="none" cap="none" strike="noStrike">
                <a:solidFill>
                  <a:srgbClr val="3B4540"/>
                </a:solidFill>
                <a:latin typeface="Fraunces"/>
                <a:ea typeface="Fraunces"/>
                <a:cs typeface="Fraunces"/>
                <a:sym typeface="Fraunces"/>
              </a:rPr>
              <a:t>Ajustes y Tareas por Completar</a:t>
            </a:r>
            <a:endParaRPr b="0" i="0" sz="3200" u="none" cap="none" strike="noStrike"/>
          </a:p>
        </p:txBody>
      </p:sp>
      <p:sp>
        <p:nvSpPr>
          <p:cNvPr id="220" name="Google Shape;220;p22"/>
          <p:cNvSpPr/>
          <p:nvPr/>
        </p:nvSpPr>
        <p:spPr>
          <a:xfrm>
            <a:off x="575548" y="1377077"/>
            <a:ext cx="2466737" cy="308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B4540"/>
              </a:buClr>
              <a:buSzPts val="1900"/>
              <a:buFont typeface="Fraunces"/>
              <a:buNone/>
            </a:pPr>
            <a:r>
              <a:rPr b="1" i="0" lang="en-US" sz="1900" u="none" cap="none" strike="noStrike">
                <a:solidFill>
                  <a:srgbClr val="3B4540"/>
                </a:solidFill>
                <a:latin typeface="Fraunces"/>
                <a:ea typeface="Fraunces"/>
                <a:cs typeface="Fraunces"/>
                <a:sym typeface="Fraunces"/>
              </a:rPr>
              <a:t>Ajustes Realizados</a:t>
            </a:r>
            <a:endParaRPr b="0" i="0" sz="1900" u="none" cap="none" strike="noStrike"/>
          </a:p>
        </p:txBody>
      </p:sp>
      <p:sp>
        <p:nvSpPr>
          <p:cNvPr id="221" name="Google Shape;221;p22"/>
          <p:cNvSpPr/>
          <p:nvPr/>
        </p:nvSpPr>
        <p:spPr>
          <a:xfrm>
            <a:off x="575548" y="1849874"/>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1" i="0" lang="en-US" sz="1250" u="none" cap="none" strike="noStrike">
                <a:solidFill>
                  <a:srgbClr val="405449"/>
                </a:solidFill>
                <a:latin typeface="Nobile"/>
                <a:ea typeface="Nobile"/>
                <a:cs typeface="Nobile"/>
                <a:sym typeface="Nobile"/>
              </a:rPr>
              <a:t>Reorganización estratégica</a:t>
            </a:r>
            <a:r>
              <a:rPr b="0" i="0" lang="en-US" sz="1250" u="none" cap="none" strike="noStrike">
                <a:solidFill>
                  <a:srgbClr val="405449"/>
                </a:solidFill>
                <a:latin typeface="Nobile"/>
                <a:ea typeface="Nobile"/>
                <a:cs typeface="Nobile"/>
                <a:sym typeface="Nobile"/>
              </a:rPr>
              <a:t> del Product Backlog para optimizar el flujo de trabajo</a:t>
            </a:r>
            <a:endParaRPr b="0" i="0" sz="1250" u="none" cap="none" strike="noStrike"/>
          </a:p>
        </p:txBody>
      </p:sp>
      <p:sp>
        <p:nvSpPr>
          <p:cNvPr id="222" name="Google Shape;222;p22"/>
          <p:cNvSpPr/>
          <p:nvPr/>
        </p:nvSpPr>
        <p:spPr>
          <a:xfrm>
            <a:off x="575548" y="2433399"/>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1" i="0" lang="en-US" sz="1250" u="none" cap="none" strike="noStrike">
                <a:solidFill>
                  <a:srgbClr val="405449"/>
                </a:solidFill>
                <a:latin typeface="Nobile"/>
                <a:ea typeface="Nobile"/>
                <a:cs typeface="Nobile"/>
                <a:sym typeface="Nobile"/>
              </a:rPr>
              <a:t>Migración exitosa</a:t>
            </a:r>
            <a:r>
              <a:rPr b="0" i="0" lang="en-US" sz="1250" u="none" cap="none" strike="noStrike">
                <a:solidFill>
                  <a:srgbClr val="405449"/>
                </a:solidFill>
                <a:latin typeface="Nobile"/>
                <a:ea typeface="Nobile"/>
                <a:cs typeface="Nobile"/>
                <a:sym typeface="Nobile"/>
              </a:rPr>
              <a:t> a PostgreSQL con actualización completa de la documentación técnica</a:t>
            </a:r>
            <a:endParaRPr b="0" i="0" sz="1250" u="none" cap="none" strike="noStrike"/>
          </a:p>
        </p:txBody>
      </p:sp>
      <p:sp>
        <p:nvSpPr>
          <p:cNvPr id="223" name="Google Shape;223;p22"/>
          <p:cNvSpPr/>
          <p:nvPr/>
        </p:nvSpPr>
        <p:spPr>
          <a:xfrm>
            <a:off x="575548" y="3016925"/>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1" i="0" lang="en-US" sz="1250" u="none" cap="none" strike="noStrike">
                <a:solidFill>
                  <a:srgbClr val="405449"/>
                </a:solidFill>
                <a:latin typeface="Nobile"/>
                <a:ea typeface="Nobile"/>
                <a:cs typeface="Nobile"/>
                <a:sym typeface="Nobile"/>
              </a:rPr>
              <a:t>Priorización efectiva</a:t>
            </a:r>
            <a:r>
              <a:rPr b="0" i="0" lang="en-US" sz="1250" u="none" cap="none" strike="noStrike">
                <a:solidFill>
                  <a:srgbClr val="405449"/>
                </a:solidFill>
                <a:latin typeface="Nobile"/>
                <a:ea typeface="Nobile"/>
                <a:cs typeface="Nobile"/>
                <a:sym typeface="Nobile"/>
              </a:rPr>
              <a:t> de tareas con mayor impacto directo en la experiencia del usuario</a:t>
            </a:r>
            <a:endParaRPr b="0" i="0" sz="1250" u="none" cap="none" strike="noStrike"/>
          </a:p>
        </p:txBody>
      </p:sp>
      <p:pic>
        <p:nvPicPr>
          <p:cNvPr descr="preencoded.png" id="224" name="Google Shape;224;p22"/>
          <p:cNvPicPr preferRelativeResize="0"/>
          <p:nvPr/>
        </p:nvPicPr>
        <p:blipFill rotWithShape="1">
          <a:blip r:embed="rId3">
            <a:alphaModFix/>
          </a:blip>
          <a:srcRect b="0" l="0" r="0" t="0"/>
          <a:stretch/>
        </p:blipFill>
        <p:spPr>
          <a:xfrm>
            <a:off x="575548" y="3727847"/>
            <a:ext cx="6539032" cy="6539032"/>
          </a:xfrm>
          <a:prstGeom prst="rect">
            <a:avLst/>
          </a:prstGeom>
          <a:noFill/>
          <a:ln>
            <a:noFill/>
          </a:ln>
        </p:spPr>
      </p:pic>
      <p:sp>
        <p:nvSpPr>
          <p:cNvPr id="225" name="Google Shape;225;p22"/>
          <p:cNvSpPr/>
          <p:nvPr/>
        </p:nvSpPr>
        <p:spPr>
          <a:xfrm>
            <a:off x="7523440" y="1377077"/>
            <a:ext cx="2914769" cy="308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B4540"/>
              </a:buClr>
              <a:buSzPts val="1900"/>
              <a:buFont typeface="Fraunces"/>
              <a:buNone/>
            </a:pPr>
            <a:r>
              <a:rPr b="1" i="0" lang="en-US" sz="1900" u="none" cap="none" strike="noStrike">
                <a:solidFill>
                  <a:srgbClr val="3B4540"/>
                </a:solidFill>
                <a:latin typeface="Fraunces"/>
                <a:ea typeface="Fraunces"/>
                <a:cs typeface="Fraunces"/>
                <a:sym typeface="Fraunces"/>
              </a:rPr>
              <a:t>Actividades Pendientes</a:t>
            </a:r>
            <a:endParaRPr b="0" i="0" sz="1900" u="none" cap="none" strike="noStrike"/>
          </a:p>
        </p:txBody>
      </p:sp>
      <p:sp>
        <p:nvSpPr>
          <p:cNvPr id="226" name="Google Shape;226;p22"/>
          <p:cNvSpPr/>
          <p:nvPr/>
        </p:nvSpPr>
        <p:spPr>
          <a:xfrm>
            <a:off x="7523440" y="1870353"/>
            <a:ext cx="369927" cy="369927"/>
          </a:xfrm>
          <a:prstGeom prst="roundRect">
            <a:avLst>
              <a:gd fmla="val 40009"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585055" y="1901130"/>
            <a:ext cx="246578" cy="3082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5449"/>
              </a:buClr>
              <a:buSzPts val="1900"/>
              <a:buFont typeface="Fraunces"/>
              <a:buNone/>
            </a:pPr>
            <a:r>
              <a:rPr b="1" i="0" lang="en-US" sz="1900" u="none" cap="none" strike="noStrike">
                <a:solidFill>
                  <a:srgbClr val="405449"/>
                </a:solidFill>
                <a:latin typeface="Fraunces"/>
                <a:ea typeface="Fraunces"/>
                <a:cs typeface="Fraunces"/>
                <a:sym typeface="Fraunces"/>
              </a:rPr>
              <a:t>1</a:t>
            </a:r>
            <a:endParaRPr b="0" i="0" sz="1900" u="none" cap="none" strike="noStrike"/>
          </a:p>
        </p:txBody>
      </p:sp>
      <p:sp>
        <p:nvSpPr>
          <p:cNvPr id="228" name="Google Shape;228;p22"/>
          <p:cNvSpPr/>
          <p:nvPr/>
        </p:nvSpPr>
        <p:spPr>
          <a:xfrm>
            <a:off x="8057793" y="1926788"/>
            <a:ext cx="2430780"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Pruebas de Integración</a:t>
            </a:r>
            <a:endParaRPr b="0" i="0" sz="1600" u="none" cap="none" strike="noStrike"/>
          </a:p>
        </p:txBody>
      </p:sp>
      <p:sp>
        <p:nvSpPr>
          <p:cNvPr id="229" name="Google Shape;229;p22"/>
          <p:cNvSpPr/>
          <p:nvPr/>
        </p:nvSpPr>
        <p:spPr>
          <a:xfrm>
            <a:off x="8057793" y="2348151"/>
            <a:ext cx="6004679"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Validación exhaustiva de la comunicación entre módulos del sistema</a:t>
            </a:r>
            <a:endParaRPr b="0" i="0" sz="1250" u="none" cap="none" strike="noStrike"/>
          </a:p>
        </p:txBody>
      </p:sp>
      <p:sp>
        <p:nvSpPr>
          <p:cNvPr id="230" name="Google Shape;230;p22"/>
          <p:cNvSpPr/>
          <p:nvPr/>
        </p:nvSpPr>
        <p:spPr>
          <a:xfrm>
            <a:off x="7523440" y="2940010"/>
            <a:ext cx="369927" cy="369927"/>
          </a:xfrm>
          <a:prstGeom prst="roundRect">
            <a:avLst>
              <a:gd fmla="val 40009"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7585055" y="2970788"/>
            <a:ext cx="246578" cy="3082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5449"/>
              </a:buClr>
              <a:buSzPts val="1900"/>
              <a:buFont typeface="Fraunces"/>
              <a:buNone/>
            </a:pPr>
            <a:r>
              <a:rPr b="1" i="0" lang="en-US" sz="1900" u="none" cap="none" strike="noStrike">
                <a:solidFill>
                  <a:srgbClr val="405449"/>
                </a:solidFill>
                <a:latin typeface="Fraunces"/>
                <a:ea typeface="Fraunces"/>
                <a:cs typeface="Fraunces"/>
                <a:sym typeface="Fraunces"/>
              </a:rPr>
              <a:t>2</a:t>
            </a:r>
            <a:endParaRPr b="0" i="0" sz="1900" u="none" cap="none" strike="noStrike"/>
          </a:p>
        </p:txBody>
      </p:sp>
      <p:sp>
        <p:nvSpPr>
          <p:cNvPr id="232" name="Google Shape;232;p22"/>
          <p:cNvSpPr/>
          <p:nvPr/>
        </p:nvSpPr>
        <p:spPr>
          <a:xfrm>
            <a:off x="8057793" y="2996446"/>
            <a:ext cx="2111335"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Optimización UX/UI</a:t>
            </a:r>
            <a:endParaRPr b="0" i="0" sz="1600" u="none" cap="none" strike="noStrike"/>
          </a:p>
        </p:txBody>
      </p:sp>
      <p:sp>
        <p:nvSpPr>
          <p:cNvPr id="233" name="Google Shape;233;p22"/>
          <p:cNvSpPr/>
          <p:nvPr/>
        </p:nvSpPr>
        <p:spPr>
          <a:xfrm>
            <a:off x="8057793" y="3417808"/>
            <a:ext cx="6004679"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Refinamiento de la interfaz para garantizar la mejor experiencia del usuario final</a:t>
            </a:r>
            <a:endParaRPr b="0" i="0" sz="1250" u="none" cap="none" strike="noStrike"/>
          </a:p>
        </p:txBody>
      </p:sp>
      <p:sp>
        <p:nvSpPr>
          <p:cNvPr id="234" name="Google Shape;234;p22"/>
          <p:cNvSpPr/>
          <p:nvPr/>
        </p:nvSpPr>
        <p:spPr>
          <a:xfrm>
            <a:off x="7523440" y="4272677"/>
            <a:ext cx="369927" cy="369927"/>
          </a:xfrm>
          <a:prstGeom prst="roundRect">
            <a:avLst>
              <a:gd fmla="val 40009"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585055" y="4303455"/>
            <a:ext cx="246578" cy="3082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5449"/>
              </a:buClr>
              <a:buSzPts val="1900"/>
              <a:buFont typeface="Fraunces"/>
              <a:buNone/>
            </a:pPr>
            <a:r>
              <a:rPr b="1" i="0" lang="en-US" sz="1900" u="none" cap="none" strike="noStrike">
                <a:solidFill>
                  <a:srgbClr val="405449"/>
                </a:solidFill>
                <a:latin typeface="Fraunces"/>
                <a:ea typeface="Fraunces"/>
                <a:cs typeface="Fraunces"/>
                <a:sym typeface="Fraunces"/>
              </a:rPr>
              <a:t>3</a:t>
            </a:r>
            <a:endParaRPr b="0" i="0" sz="1900" u="none" cap="none" strike="noStrike"/>
          </a:p>
        </p:txBody>
      </p:sp>
      <p:sp>
        <p:nvSpPr>
          <p:cNvPr id="236" name="Google Shape;236;p22"/>
          <p:cNvSpPr/>
          <p:nvPr/>
        </p:nvSpPr>
        <p:spPr>
          <a:xfrm>
            <a:off x="8057793" y="4329113"/>
            <a:ext cx="2055614"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Demo Funcional</a:t>
            </a:r>
            <a:endParaRPr b="0" i="0" sz="1600" u="none" cap="none" strike="noStrike"/>
          </a:p>
        </p:txBody>
      </p:sp>
      <p:sp>
        <p:nvSpPr>
          <p:cNvPr id="237" name="Google Shape;237;p22"/>
          <p:cNvSpPr/>
          <p:nvPr/>
        </p:nvSpPr>
        <p:spPr>
          <a:xfrm>
            <a:off x="8057793" y="4750475"/>
            <a:ext cx="6004679"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Preparación de demostración completa y recopilación de retroalimentación de docentes</a:t>
            </a:r>
            <a:endParaRPr b="0" i="0" sz="12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descr="preencoded.png" id="58" name="Google Shape;58;p14"/>
          <p:cNvPicPr preferRelativeResize="0"/>
          <p:nvPr/>
        </p:nvPicPr>
        <p:blipFill rotWithShape="1">
          <a:blip r:embed="rId3">
            <a:alphaModFix/>
          </a:blip>
          <a:srcRect b="0" l="0" r="0" t="0"/>
          <a:stretch/>
        </p:blipFill>
        <p:spPr>
          <a:xfrm>
            <a:off x="0" y="0"/>
            <a:ext cx="5486400" cy="8235910"/>
          </a:xfrm>
          <a:prstGeom prst="rect">
            <a:avLst/>
          </a:prstGeom>
          <a:noFill/>
          <a:ln>
            <a:noFill/>
          </a:ln>
        </p:spPr>
      </p:pic>
      <p:sp>
        <p:nvSpPr>
          <p:cNvPr id="59" name="Google Shape;59;p14"/>
          <p:cNvSpPr/>
          <p:nvPr/>
        </p:nvSpPr>
        <p:spPr>
          <a:xfrm>
            <a:off x="6181011" y="545783"/>
            <a:ext cx="6458903" cy="620316"/>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B4540"/>
              </a:buClr>
              <a:buSzPts val="3900"/>
              <a:buFont typeface="Fraunces"/>
              <a:buNone/>
            </a:pPr>
            <a:r>
              <a:rPr b="1" i="0" lang="en-US" sz="3900" u="none" cap="none" strike="noStrike">
                <a:solidFill>
                  <a:srgbClr val="3B4540"/>
                </a:solidFill>
                <a:latin typeface="Fraunces"/>
                <a:ea typeface="Fraunces"/>
                <a:cs typeface="Fraunces"/>
                <a:sym typeface="Fraunces"/>
              </a:rPr>
              <a:t>Información del Proyecto</a:t>
            </a:r>
            <a:endParaRPr b="0" i="0" sz="3900" u="none" cap="none" strike="noStrike"/>
          </a:p>
        </p:txBody>
      </p:sp>
      <p:sp>
        <p:nvSpPr>
          <p:cNvPr id="60" name="Google Shape;60;p14"/>
          <p:cNvSpPr/>
          <p:nvPr/>
        </p:nvSpPr>
        <p:spPr>
          <a:xfrm>
            <a:off x="6181011" y="1463754"/>
            <a:ext cx="7754779" cy="1189434"/>
          </a:xfrm>
          <a:prstGeom prst="roundRect">
            <a:avLst>
              <a:gd fmla="val 9225"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6158151" y="1463754"/>
            <a:ext cx="91440" cy="1189434"/>
          </a:xfrm>
          <a:prstGeom prst="roundRect">
            <a:avLst>
              <a:gd fmla="val 195368"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6470928" y="1685092"/>
            <a:ext cx="248114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5449"/>
              </a:buClr>
              <a:buSzPts val="1950"/>
              <a:buFont typeface="Fraunces"/>
              <a:buNone/>
            </a:pPr>
            <a:r>
              <a:rPr b="1" i="0" lang="en-US" sz="1950" u="none" cap="none" strike="noStrike">
                <a:solidFill>
                  <a:srgbClr val="405449"/>
                </a:solidFill>
                <a:latin typeface="Fraunces"/>
                <a:ea typeface="Fraunces"/>
                <a:cs typeface="Fraunces"/>
                <a:sym typeface="Fraunces"/>
              </a:rPr>
              <a:t>Carrera</a:t>
            </a:r>
            <a:endParaRPr b="0" i="0" sz="1950" u="none" cap="none" strike="noStrike"/>
          </a:p>
        </p:txBody>
      </p:sp>
      <p:sp>
        <p:nvSpPr>
          <p:cNvPr id="63" name="Google Shape;63;p14"/>
          <p:cNvSpPr/>
          <p:nvPr/>
        </p:nvSpPr>
        <p:spPr>
          <a:xfrm>
            <a:off x="6470928" y="2114312"/>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Ingeniería en Informática</a:t>
            </a:r>
            <a:endParaRPr b="0" i="0" sz="1550" u="none" cap="none" strike="noStrike"/>
          </a:p>
        </p:txBody>
      </p:sp>
      <p:sp>
        <p:nvSpPr>
          <p:cNvPr id="64" name="Google Shape;64;p14"/>
          <p:cNvSpPr/>
          <p:nvPr/>
        </p:nvSpPr>
        <p:spPr>
          <a:xfrm>
            <a:off x="6181011" y="2851666"/>
            <a:ext cx="7754779" cy="1189434"/>
          </a:xfrm>
          <a:prstGeom prst="roundRect">
            <a:avLst>
              <a:gd fmla="val 9225"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158151" y="2851666"/>
            <a:ext cx="91440" cy="1189434"/>
          </a:xfrm>
          <a:prstGeom prst="roundRect">
            <a:avLst>
              <a:gd fmla="val 195368"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6470928" y="3073003"/>
            <a:ext cx="248114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5449"/>
              </a:buClr>
              <a:buSzPts val="1950"/>
              <a:buFont typeface="Fraunces"/>
              <a:buNone/>
            </a:pPr>
            <a:r>
              <a:rPr b="1" i="0" lang="en-US" sz="1950" u="none" cap="none" strike="noStrike">
                <a:solidFill>
                  <a:srgbClr val="405449"/>
                </a:solidFill>
                <a:latin typeface="Fraunces"/>
                <a:ea typeface="Fraunces"/>
                <a:cs typeface="Fraunces"/>
                <a:sym typeface="Fraunces"/>
              </a:rPr>
              <a:t>Asignatura</a:t>
            </a:r>
            <a:endParaRPr b="0" i="0" sz="1950" u="none" cap="none" strike="noStrike"/>
          </a:p>
        </p:txBody>
      </p:sp>
      <p:sp>
        <p:nvSpPr>
          <p:cNvPr id="67" name="Google Shape;67;p14"/>
          <p:cNvSpPr/>
          <p:nvPr/>
        </p:nvSpPr>
        <p:spPr>
          <a:xfrm>
            <a:off x="6470928" y="3502223"/>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Capstone</a:t>
            </a:r>
            <a:endParaRPr b="0" i="0" sz="1550" u="none" cap="none" strike="noStrike"/>
          </a:p>
        </p:txBody>
      </p:sp>
      <p:sp>
        <p:nvSpPr>
          <p:cNvPr id="68" name="Google Shape;68;p14"/>
          <p:cNvSpPr/>
          <p:nvPr/>
        </p:nvSpPr>
        <p:spPr>
          <a:xfrm>
            <a:off x="6181011" y="4239578"/>
            <a:ext cx="7754779" cy="2062639"/>
          </a:xfrm>
          <a:prstGeom prst="roundRect">
            <a:avLst>
              <a:gd fmla="val 5320"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6158151" y="4239578"/>
            <a:ext cx="91440" cy="2062639"/>
          </a:xfrm>
          <a:prstGeom prst="roundRect">
            <a:avLst>
              <a:gd fmla="val 195368"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470928" y="4460915"/>
            <a:ext cx="2640449"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5449"/>
              </a:buClr>
              <a:buSzPts val="1950"/>
              <a:buFont typeface="Fraunces"/>
              <a:buNone/>
            </a:pPr>
            <a:r>
              <a:rPr b="1" i="0" lang="en-US" sz="1950" u="none" cap="none" strike="noStrike">
                <a:solidFill>
                  <a:srgbClr val="405449"/>
                </a:solidFill>
                <a:latin typeface="Fraunces"/>
                <a:ea typeface="Fraunces"/>
                <a:cs typeface="Fraunces"/>
                <a:sym typeface="Fraunces"/>
              </a:rPr>
              <a:t>Equipo de Desarrollo</a:t>
            </a:r>
            <a:endParaRPr b="0" i="0" sz="1950" u="none" cap="none" strike="noStrike"/>
          </a:p>
        </p:txBody>
      </p:sp>
      <p:sp>
        <p:nvSpPr>
          <p:cNvPr id="71" name="Google Shape;71;p14"/>
          <p:cNvSpPr/>
          <p:nvPr/>
        </p:nvSpPr>
        <p:spPr>
          <a:xfrm>
            <a:off x="6470928" y="4890135"/>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Scrum Master: Javier Cornejo</a:t>
            </a:r>
            <a:endParaRPr b="0" i="0" sz="1550" u="none" cap="none" strike="noStrike"/>
          </a:p>
        </p:txBody>
      </p:sp>
      <p:sp>
        <p:nvSpPr>
          <p:cNvPr id="72" name="Google Shape;72;p14"/>
          <p:cNvSpPr/>
          <p:nvPr/>
        </p:nvSpPr>
        <p:spPr>
          <a:xfrm>
            <a:off x="6470928" y="5326737"/>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Product Owner: Martin Hernandez</a:t>
            </a:r>
            <a:endParaRPr b="0" i="0" sz="1550" u="none" cap="none" strike="noStrike"/>
          </a:p>
        </p:txBody>
      </p:sp>
      <p:sp>
        <p:nvSpPr>
          <p:cNvPr id="73" name="Google Shape;73;p14"/>
          <p:cNvSpPr/>
          <p:nvPr/>
        </p:nvSpPr>
        <p:spPr>
          <a:xfrm>
            <a:off x="6470928" y="5763339"/>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Developer: Benjamin Rojas</a:t>
            </a:r>
            <a:endParaRPr b="0" i="0" sz="1550" u="none" cap="none" strike="noStrike"/>
          </a:p>
        </p:txBody>
      </p:sp>
      <p:sp>
        <p:nvSpPr>
          <p:cNvPr id="74" name="Google Shape;74;p14"/>
          <p:cNvSpPr/>
          <p:nvPr/>
        </p:nvSpPr>
        <p:spPr>
          <a:xfrm>
            <a:off x="6181011" y="6500693"/>
            <a:ext cx="7754779" cy="1189434"/>
          </a:xfrm>
          <a:prstGeom prst="roundRect">
            <a:avLst>
              <a:gd fmla="val 9225"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6158151" y="6500693"/>
            <a:ext cx="91440" cy="1189434"/>
          </a:xfrm>
          <a:prstGeom prst="roundRect">
            <a:avLst>
              <a:gd fmla="val 195368"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6470928" y="6722031"/>
            <a:ext cx="281344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5449"/>
              </a:buClr>
              <a:buSzPts val="1950"/>
              <a:buFont typeface="Fraunces"/>
              <a:buNone/>
            </a:pPr>
            <a:r>
              <a:rPr b="1" i="0" lang="en-US" sz="1950" u="none" cap="none" strike="noStrike">
                <a:solidFill>
                  <a:srgbClr val="405449"/>
                </a:solidFill>
                <a:latin typeface="Fraunces"/>
                <a:ea typeface="Fraunces"/>
                <a:cs typeface="Fraunces"/>
                <a:sym typeface="Fraunces"/>
              </a:rPr>
              <a:t>Fecha de Presentación</a:t>
            </a:r>
            <a:endParaRPr b="0" i="0" sz="1950" u="none" cap="none" strike="noStrike"/>
          </a:p>
        </p:txBody>
      </p:sp>
      <p:sp>
        <p:nvSpPr>
          <p:cNvPr id="77" name="Google Shape;77;p14"/>
          <p:cNvSpPr/>
          <p:nvPr/>
        </p:nvSpPr>
        <p:spPr>
          <a:xfrm>
            <a:off x="6470928" y="7151251"/>
            <a:ext cx="724352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5449"/>
              </a:buClr>
              <a:buSzPts val="1550"/>
              <a:buFont typeface="Nobile"/>
              <a:buNone/>
            </a:pPr>
            <a:r>
              <a:rPr b="0" i="0" lang="en-US" sz="1550" u="none" cap="none" strike="noStrike">
                <a:solidFill>
                  <a:srgbClr val="405449"/>
                </a:solidFill>
                <a:latin typeface="Nobile"/>
                <a:ea typeface="Nobile"/>
                <a:cs typeface="Nobile"/>
                <a:sym typeface="Nobile"/>
              </a:rPr>
              <a:t>Octubre 2025</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preencoded.png" id="83" name="Google Shape;83;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4" name="Google Shape;84;p15"/>
          <p:cNvSpPr/>
          <p:nvPr/>
        </p:nvSpPr>
        <p:spPr>
          <a:xfrm>
            <a:off x="6280190" y="1293852"/>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3B4540"/>
              </a:buClr>
              <a:buSzPts val="4450"/>
              <a:buFont typeface="Fraunces"/>
              <a:buNone/>
            </a:pPr>
            <a:r>
              <a:rPr b="1" i="0" lang="en-US" sz="4450" u="none" cap="none" strike="noStrike">
                <a:solidFill>
                  <a:srgbClr val="3B4540"/>
                </a:solidFill>
                <a:latin typeface="Fraunces"/>
                <a:ea typeface="Fraunces"/>
                <a:cs typeface="Fraunces"/>
                <a:sym typeface="Fraunces"/>
              </a:rPr>
              <a:t>Resumen del Avance del Proyecto</a:t>
            </a:r>
            <a:endParaRPr b="0" i="0" sz="4450" u="none" cap="none" strike="noStrike"/>
          </a:p>
        </p:txBody>
      </p:sp>
      <p:sp>
        <p:nvSpPr>
          <p:cNvPr id="85" name="Google Shape;85;p15"/>
          <p:cNvSpPr/>
          <p:nvPr/>
        </p:nvSpPr>
        <p:spPr>
          <a:xfrm>
            <a:off x="6280190" y="3051572"/>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0" i="0" lang="en-US" sz="1750" u="none" cap="none" strike="noStrike">
                <a:solidFill>
                  <a:srgbClr val="405449"/>
                </a:solidFill>
                <a:latin typeface="Nobile"/>
                <a:ea typeface="Nobile"/>
                <a:cs typeface="Nobile"/>
                <a:sym typeface="Nobile"/>
              </a:rPr>
              <a:t>Durante el desarrollo del Proyecto, el equipo ha avanzado de manera progresiva en la implementación de las funcionalidades definidas en el </a:t>
            </a:r>
            <a:r>
              <a:rPr b="1" i="0" lang="en-US" sz="1750" u="none" cap="none" strike="noStrike">
                <a:solidFill>
                  <a:srgbClr val="405449"/>
                </a:solidFill>
                <a:latin typeface="Nobile"/>
                <a:ea typeface="Nobile"/>
                <a:cs typeface="Nobile"/>
                <a:sym typeface="Nobile"/>
              </a:rPr>
              <a:t>Product Backlog</a:t>
            </a:r>
            <a:r>
              <a:rPr b="0" i="0" lang="en-US" sz="1750" u="none" cap="none" strike="noStrike">
                <a:solidFill>
                  <a:srgbClr val="405449"/>
                </a:solidFill>
                <a:latin typeface="Nobile"/>
                <a:ea typeface="Nobile"/>
                <a:cs typeface="Nobile"/>
                <a:sym typeface="Nobile"/>
              </a:rPr>
              <a:t>, cumpliendo exitosamente los objetivos establecidos para el </a:t>
            </a:r>
            <a:r>
              <a:rPr b="1" i="0" lang="en-US" sz="1750" u="none" cap="none" strike="noStrike">
                <a:solidFill>
                  <a:srgbClr val="405449"/>
                </a:solidFill>
                <a:latin typeface="Nobile"/>
                <a:ea typeface="Nobile"/>
                <a:cs typeface="Nobile"/>
                <a:sym typeface="Nobile"/>
              </a:rPr>
              <a:t>Sprint 1</a:t>
            </a:r>
            <a:r>
              <a:rPr b="0" i="0" lang="en-US" sz="1750" u="none" cap="none" strike="noStrike">
                <a:solidFill>
                  <a:srgbClr val="405449"/>
                </a:solidFill>
                <a:latin typeface="Nobile"/>
                <a:ea typeface="Nobile"/>
                <a:cs typeface="Nobile"/>
                <a:sym typeface="Nobile"/>
              </a:rPr>
              <a:t> y desarrollando actualmente las tareas correspondientes al </a:t>
            </a:r>
            <a:r>
              <a:rPr b="1" i="0" lang="en-US" sz="1750" u="none" cap="none" strike="noStrike">
                <a:solidFill>
                  <a:srgbClr val="405449"/>
                </a:solidFill>
                <a:latin typeface="Nobile"/>
                <a:ea typeface="Nobile"/>
                <a:cs typeface="Nobile"/>
                <a:sym typeface="Nobile"/>
              </a:rPr>
              <a:t>Sprint 2</a:t>
            </a:r>
            <a:r>
              <a:rPr b="0" i="0" lang="en-US" sz="1750" u="none" cap="none" strike="noStrike">
                <a:solidFill>
                  <a:srgbClr val="405449"/>
                </a:solidFill>
                <a:latin typeface="Nobile"/>
                <a:ea typeface="Nobile"/>
                <a:cs typeface="Nobile"/>
                <a:sym typeface="Nobile"/>
              </a:rPr>
              <a:t>.</a:t>
            </a:r>
            <a:endParaRPr b="0" i="0" sz="1750" u="none" cap="none" strike="noStrike"/>
          </a:p>
        </p:txBody>
      </p:sp>
      <p:sp>
        <p:nvSpPr>
          <p:cNvPr id="86" name="Google Shape;86;p15"/>
          <p:cNvSpPr/>
          <p:nvPr/>
        </p:nvSpPr>
        <p:spPr>
          <a:xfrm>
            <a:off x="6280190" y="5121235"/>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0" i="0" lang="en-US" sz="1750" u="none" cap="none" strike="noStrike">
                <a:solidFill>
                  <a:srgbClr val="405449"/>
                </a:solidFill>
                <a:latin typeface="Nobile"/>
                <a:ea typeface="Nobile"/>
                <a:cs typeface="Nobile"/>
                <a:sym typeface="Nobile"/>
              </a:rPr>
              <a:t>El proyecto presenta un avance coherente con la planificación inicial, cumpliendo con los objetivos específicos definidos hasta la fecha. Se han realizado los ajustes técnicos necesarios para optimizar tanto el desarrollo funcional como la arquitectura del sistema, garantizando una base sólida para las próximas iteraciones.</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reencoded.png" id="92" name="Google Shape;92;p16"/>
          <p:cNvPicPr preferRelativeResize="0"/>
          <p:nvPr/>
        </p:nvPicPr>
        <p:blipFill rotWithShape="1">
          <a:blip r:embed="rId3">
            <a:alphaModFix/>
          </a:blip>
          <a:srcRect b="0" l="0" r="0" t="0"/>
          <a:stretch/>
        </p:blipFill>
        <p:spPr>
          <a:xfrm>
            <a:off x="9144000" y="0"/>
            <a:ext cx="5486400" cy="8841462"/>
          </a:xfrm>
          <a:prstGeom prst="rect">
            <a:avLst/>
          </a:prstGeom>
          <a:noFill/>
          <a:ln>
            <a:noFill/>
          </a:ln>
        </p:spPr>
      </p:pic>
      <p:sp>
        <p:nvSpPr>
          <p:cNvPr id="93" name="Google Shape;93;p16"/>
          <p:cNvSpPr/>
          <p:nvPr/>
        </p:nvSpPr>
        <p:spPr>
          <a:xfrm>
            <a:off x="575548" y="452199"/>
            <a:ext cx="6360914"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3200"/>
              <a:buFont typeface="Fraunces"/>
              <a:buNone/>
            </a:pPr>
            <a:r>
              <a:rPr b="1" i="0" lang="en-US" sz="3200" u="none" cap="none" strike="noStrike">
                <a:solidFill>
                  <a:srgbClr val="3B4540"/>
                </a:solidFill>
                <a:latin typeface="Fraunces"/>
                <a:ea typeface="Fraunces"/>
                <a:cs typeface="Fraunces"/>
                <a:sym typeface="Fraunces"/>
              </a:rPr>
              <a:t>Principales Logros del Sprint 1</a:t>
            </a:r>
            <a:endParaRPr b="0" i="0" sz="3200" u="none" cap="none" strike="noStrike"/>
          </a:p>
        </p:txBody>
      </p:sp>
      <p:sp>
        <p:nvSpPr>
          <p:cNvPr id="94" name="Google Shape;94;p16"/>
          <p:cNvSpPr/>
          <p:nvPr/>
        </p:nvSpPr>
        <p:spPr>
          <a:xfrm>
            <a:off x="575548" y="1212652"/>
            <a:ext cx="7992904" cy="1605082"/>
          </a:xfrm>
          <a:prstGeom prst="roundRect">
            <a:avLst>
              <a:gd fmla="val 9221"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739973" y="1377077"/>
            <a:ext cx="493276" cy="493276"/>
          </a:xfrm>
          <a:prstGeom prst="roundRect">
            <a:avLst>
              <a:gd fmla="val 1853543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739973" y="2034778"/>
            <a:ext cx="2734270"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Autenticación de Usuarios</a:t>
            </a:r>
            <a:endParaRPr b="0" i="0" sz="1600" u="none" cap="none" strike="noStrike"/>
          </a:p>
        </p:txBody>
      </p:sp>
      <p:sp>
        <p:nvSpPr>
          <p:cNvPr id="97" name="Google Shape;97;p16"/>
          <p:cNvSpPr/>
          <p:nvPr/>
        </p:nvSpPr>
        <p:spPr>
          <a:xfrm>
            <a:off x="739973" y="2390299"/>
            <a:ext cx="7664053"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Implementación completa del sistema de registro y autenticación segura (HDU-001)</a:t>
            </a:r>
            <a:endParaRPr b="0" i="0" sz="1250" u="none" cap="none" strike="noStrike"/>
          </a:p>
        </p:txBody>
      </p:sp>
      <p:sp>
        <p:nvSpPr>
          <p:cNvPr id="98" name="Google Shape;98;p16"/>
          <p:cNvSpPr/>
          <p:nvPr/>
        </p:nvSpPr>
        <p:spPr>
          <a:xfrm>
            <a:off x="575548" y="2982158"/>
            <a:ext cx="7992904" cy="1605082"/>
          </a:xfrm>
          <a:prstGeom prst="roundRect">
            <a:avLst>
              <a:gd fmla="val 9221"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739973" y="3146584"/>
            <a:ext cx="493276" cy="493276"/>
          </a:xfrm>
          <a:prstGeom prst="roundRect">
            <a:avLst>
              <a:gd fmla="val 1853543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739973" y="3804285"/>
            <a:ext cx="2055614"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Interfaz Principal</a:t>
            </a:r>
            <a:endParaRPr b="0" i="0" sz="1600" u="none" cap="none" strike="noStrike"/>
          </a:p>
        </p:txBody>
      </p:sp>
      <p:sp>
        <p:nvSpPr>
          <p:cNvPr id="101" name="Google Shape;101;p16"/>
          <p:cNvSpPr/>
          <p:nvPr/>
        </p:nvSpPr>
        <p:spPr>
          <a:xfrm>
            <a:off x="739973" y="4159806"/>
            <a:ext cx="7664053"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Diseño inicial enfocado en usabilidad y experiencia del usuario (HDU-011)</a:t>
            </a:r>
            <a:endParaRPr b="0" i="0" sz="1250" u="none" cap="none" strike="noStrike"/>
          </a:p>
        </p:txBody>
      </p:sp>
      <p:sp>
        <p:nvSpPr>
          <p:cNvPr id="102" name="Google Shape;102;p16"/>
          <p:cNvSpPr/>
          <p:nvPr/>
        </p:nvSpPr>
        <p:spPr>
          <a:xfrm>
            <a:off x="575548" y="4751665"/>
            <a:ext cx="7992904" cy="1868091"/>
          </a:xfrm>
          <a:prstGeom prst="roundRect">
            <a:avLst>
              <a:gd fmla="val 7923"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739973" y="4916091"/>
            <a:ext cx="493276" cy="493276"/>
          </a:xfrm>
          <a:prstGeom prst="roundRect">
            <a:avLst>
              <a:gd fmla="val 1853543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739973" y="5573792"/>
            <a:ext cx="2055614"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Módulo Atleta</a:t>
            </a:r>
            <a:endParaRPr b="0" i="0" sz="1600" u="none" cap="none" strike="noStrike"/>
          </a:p>
        </p:txBody>
      </p:sp>
      <p:sp>
        <p:nvSpPr>
          <p:cNvPr id="105" name="Google Shape;105;p16"/>
          <p:cNvSpPr/>
          <p:nvPr/>
        </p:nvSpPr>
        <p:spPr>
          <a:xfrm>
            <a:off x="739973" y="5929313"/>
            <a:ext cx="7664053"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Desarrollo de funcionalidades para registro de entrenamientos, notas y peso corporal (HDU-002, HDU-013, HDU-014)</a:t>
            </a:r>
            <a:endParaRPr b="0" i="0" sz="1250" u="none" cap="none" strike="noStrike"/>
          </a:p>
        </p:txBody>
      </p:sp>
      <p:sp>
        <p:nvSpPr>
          <p:cNvPr id="106" name="Google Shape;106;p16"/>
          <p:cNvSpPr/>
          <p:nvPr/>
        </p:nvSpPr>
        <p:spPr>
          <a:xfrm>
            <a:off x="575548" y="6784181"/>
            <a:ext cx="7992904" cy="1605082"/>
          </a:xfrm>
          <a:prstGeom prst="roundRect">
            <a:avLst>
              <a:gd fmla="val 9221" name="adj"/>
            </a:avLst>
          </a:prstGeom>
          <a:solidFill>
            <a:srgbClr val="E8F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739973" y="6948607"/>
            <a:ext cx="493276" cy="493276"/>
          </a:xfrm>
          <a:prstGeom prst="roundRect">
            <a:avLst>
              <a:gd fmla="val 1853543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39973" y="7606308"/>
            <a:ext cx="2055614" cy="256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Product Backlog</a:t>
            </a:r>
            <a:endParaRPr b="0" i="0" sz="1600" u="none" cap="none" strike="noStrike"/>
          </a:p>
        </p:txBody>
      </p:sp>
      <p:sp>
        <p:nvSpPr>
          <p:cNvPr id="109" name="Google Shape;109;p16"/>
          <p:cNvSpPr/>
          <p:nvPr/>
        </p:nvSpPr>
        <p:spPr>
          <a:xfrm>
            <a:off x="739973" y="7961828"/>
            <a:ext cx="7664053"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405449"/>
              </a:buClr>
              <a:buSzPts val="1250"/>
              <a:buFont typeface="Nobile"/>
              <a:buNone/>
            </a:pPr>
            <a:r>
              <a:rPr b="0" i="0" lang="en-US" sz="1250" u="none" cap="none" strike="noStrike">
                <a:solidFill>
                  <a:srgbClr val="405449"/>
                </a:solidFill>
                <a:latin typeface="Nobile"/>
                <a:ea typeface="Nobile"/>
                <a:cs typeface="Nobile"/>
                <a:sym typeface="Nobile"/>
              </a:rPr>
              <a:t>Estructuración inicial y definición de Historias de Usuario prioritarias</a:t>
            </a:r>
            <a:endParaRPr b="0" i="0" sz="12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p:nvPr/>
        </p:nvSpPr>
        <p:spPr>
          <a:xfrm>
            <a:off x="793790" y="892612"/>
            <a:ext cx="786598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3B4540"/>
              </a:buClr>
              <a:buSzPts val="4450"/>
              <a:buFont typeface="Fraunces"/>
              <a:buNone/>
            </a:pPr>
            <a:r>
              <a:rPr b="1" i="0" lang="en-US" sz="4450" u="none" cap="none" strike="noStrike">
                <a:solidFill>
                  <a:srgbClr val="3B4540"/>
                </a:solidFill>
                <a:latin typeface="Fraunces"/>
                <a:ea typeface="Fraunces"/>
                <a:cs typeface="Fraunces"/>
                <a:sym typeface="Fraunces"/>
              </a:rPr>
              <a:t>Avances Actuales – Sprint 2</a:t>
            </a:r>
            <a:endParaRPr b="0" i="0" sz="4450" u="none" cap="none" strike="noStrike"/>
          </a:p>
        </p:txBody>
      </p:sp>
      <p:sp>
        <p:nvSpPr>
          <p:cNvPr id="116" name="Google Shape;116;p17"/>
          <p:cNvSpPr/>
          <p:nvPr/>
        </p:nvSpPr>
        <p:spPr>
          <a:xfrm>
            <a:off x="793790" y="2168366"/>
            <a:ext cx="5253514"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3B4540"/>
              </a:buClr>
              <a:buSzPts val="2650"/>
              <a:buFont typeface="Fraunces"/>
              <a:buNone/>
            </a:pPr>
            <a:r>
              <a:rPr b="1" i="0" lang="en-US" sz="2650" u="none" cap="none" strike="noStrike">
                <a:solidFill>
                  <a:srgbClr val="3B4540"/>
                </a:solidFill>
                <a:latin typeface="Fraunces"/>
                <a:ea typeface="Fraunces"/>
                <a:cs typeface="Fraunces"/>
                <a:sym typeface="Fraunces"/>
              </a:rPr>
              <a:t>Funcionalidades del Rol Coach</a:t>
            </a:r>
            <a:endParaRPr b="0" i="0" sz="2650" u="none" cap="none" strike="noStrike"/>
          </a:p>
        </p:txBody>
      </p:sp>
      <p:sp>
        <p:nvSpPr>
          <p:cNvPr id="117" name="Google Shape;117;p17"/>
          <p:cNvSpPr/>
          <p:nvPr/>
        </p:nvSpPr>
        <p:spPr>
          <a:xfrm>
            <a:off x="793790" y="2820472"/>
            <a:ext cx="7604284"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0" i="0" lang="en-US" sz="1750" u="none" cap="none" strike="noStrike">
                <a:solidFill>
                  <a:srgbClr val="405449"/>
                </a:solidFill>
                <a:latin typeface="Nobile"/>
                <a:ea typeface="Nobile"/>
                <a:cs typeface="Nobile"/>
                <a:sym typeface="Nobile"/>
              </a:rPr>
              <a:t>El Sprint 2 se encuentra en pleno desarrollo, concentrándose en las capacidades esenciales para entrenadores:</a:t>
            </a:r>
            <a:endParaRPr b="0" i="0" sz="1750" u="none" cap="none" strike="noStrike"/>
          </a:p>
        </p:txBody>
      </p:sp>
      <p:sp>
        <p:nvSpPr>
          <p:cNvPr id="118" name="Google Shape;118;p17"/>
          <p:cNvSpPr/>
          <p:nvPr/>
        </p:nvSpPr>
        <p:spPr>
          <a:xfrm>
            <a:off x="793790" y="3750350"/>
            <a:ext cx="760428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1" i="0" lang="en-US" sz="1750" u="none" cap="none" strike="noStrike">
                <a:solidFill>
                  <a:srgbClr val="405449"/>
                </a:solidFill>
                <a:latin typeface="Nobile"/>
                <a:ea typeface="Nobile"/>
                <a:cs typeface="Nobile"/>
                <a:sym typeface="Nobile"/>
              </a:rPr>
              <a:t>Creación y modificación de rutinas personalizadas</a:t>
            </a:r>
            <a:r>
              <a:rPr b="0" i="0" lang="en-US" sz="1750" u="none" cap="none" strike="noStrike">
                <a:solidFill>
                  <a:srgbClr val="405449"/>
                </a:solidFill>
                <a:latin typeface="Nobile"/>
                <a:ea typeface="Nobile"/>
                <a:cs typeface="Nobile"/>
                <a:sym typeface="Nobile"/>
              </a:rPr>
              <a:t> (HDU-004)</a:t>
            </a:r>
            <a:endParaRPr b="0" i="0" sz="1750" u="none" cap="none" strike="noStrike"/>
          </a:p>
        </p:txBody>
      </p:sp>
      <p:sp>
        <p:nvSpPr>
          <p:cNvPr id="119" name="Google Shape;119;p17"/>
          <p:cNvSpPr/>
          <p:nvPr/>
        </p:nvSpPr>
        <p:spPr>
          <a:xfrm>
            <a:off x="793790" y="4192548"/>
            <a:ext cx="760428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1" i="0" lang="en-US" sz="1750" u="none" cap="none" strike="noStrike">
                <a:solidFill>
                  <a:srgbClr val="405449"/>
                </a:solidFill>
                <a:latin typeface="Nobile"/>
                <a:ea typeface="Nobile"/>
                <a:cs typeface="Nobile"/>
                <a:sym typeface="Nobile"/>
              </a:rPr>
              <a:t>Planificación estratégica de competencias</a:t>
            </a:r>
            <a:r>
              <a:rPr b="0" i="0" lang="en-US" sz="1750" u="none" cap="none" strike="noStrike">
                <a:solidFill>
                  <a:srgbClr val="405449"/>
                </a:solidFill>
                <a:latin typeface="Nobile"/>
                <a:ea typeface="Nobile"/>
                <a:cs typeface="Nobile"/>
                <a:sym typeface="Nobile"/>
              </a:rPr>
              <a:t> (HDU-007)</a:t>
            </a:r>
            <a:endParaRPr b="0" i="0" sz="1750" u="none" cap="none" strike="noStrike"/>
          </a:p>
        </p:txBody>
      </p:sp>
      <p:sp>
        <p:nvSpPr>
          <p:cNvPr id="120" name="Google Shape;120;p17"/>
          <p:cNvSpPr/>
          <p:nvPr/>
        </p:nvSpPr>
        <p:spPr>
          <a:xfrm>
            <a:off x="793790" y="4634746"/>
            <a:ext cx="760428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1" i="0" lang="en-US" sz="1750" u="none" cap="none" strike="noStrike">
                <a:solidFill>
                  <a:srgbClr val="405449"/>
                </a:solidFill>
                <a:latin typeface="Nobile"/>
                <a:ea typeface="Nobile"/>
                <a:cs typeface="Nobile"/>
                <a:sym typeface="Nobile"/>
              </a:rPr>
              <a:t>Gestión integral de atletas</a:t>
            </a:r>
            <a:r>
              <a:rPr b="0" i="0" lang="en-US" sz="1750" u="none" cap="none" strike="noStrike">
                <a:solidFill>
                  <a:srgbClr val="405449"/>
                </a:solidFill>
                <a:latin typeface="Nobile"/>
                <a:ea typeface="Nobile"/>
                <a:cs typeface="Nobile"/>
                <a:sym typeface="Nobile"/>
              </a:rPr>
              <a:t> (HDU-010)</a:t>
            </a:r>
            <a:endParaRPr b="0" i="0" sz="1750" u="none" cap="none" strike="noStrike"/>
          </a:p>
        </p:txBody>
      </p:sp>
      <p:sp>
        <p:nvSpPr>
          <p:cNvPr id="121" name="Google Shape;121;p17"/>
          <p:cNvSpPr/>
          <p:nvPr/>
        </p:nvSpPr>
        <p:spPr>
          <a:xfrm>
            <a:off x="793790" y="5224463"/>
            <a:ext cx="4148971"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3B4540"/>
              </a:buClr>
              <a:buSzPts val="2650"/>
              <a:buFont typeface="Fraunces"/>
              <a:buNone/>
            </a:pPr>
            <a:r>
              <a:rPr b="1" i="0" lang="en-US" sz="2650" u="none" cap="none" strike="noStrike">
                <a:solidFill>
                  <a:srgbClr val="3B4540"/>
                </a:solidFill>
                <a:latin typeface="Fraunces"/>
                <a:ea typeface="Fraunces"/>
                <a:cs typeface="Fraunces"/>
                <a:sym typeface="Fraunces"/>
              </a:rPr>
              <a:t>Documentación Técnica</a:t>
            </a:r>
            <a:endParaRPr b="0" i="0" sz="2650" u="none" cap="none" strike="noStrike"/>
          </a:p>
        </p:txBody>
      </p:sp>
      <p:sp>
        <p:nvSpPr>
          <p:cNvPr id="122" name="Google Shape;122;p17"/>
          <p:cNvSpPr/>
          <p:nvPr/>
        </p:nvSpPr>
        <p:spPr>
          <a:xfrm>
            <a:off x="793790" y="5876568"/>
            <a:ext cx="760428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5449"/>
              </a:buClr>
              <a:buSzPts val="1750"/>
              <a:buFont typeface="Nobile"/>
              <a:buNone/>
            </a:pPr>
            <a:r>
              <a:rPr b="0" i="0" lang="en-US" sz="1750" u="none" cap="none" strike="noStrike">
                <a:solidFill>
                  <a:srgbClr val="405449"/>
                </a:solidFill>
                <a:latin typeface="Nobile"/>
                <a:ea typeface="Nobile"/>
                <a:cs typeface="Nobile"/>
                <a:sym typeface="Nobile"/>
              </a:rPr>
              <a:t>Actualización completa de diagramas arquitectónicos:</a:t>
            </a:r>
            <a:endParaRPr b="0" i="0" sz="1750" u="none" cap="none" strike="noStrike"/>
          </a:p>
        </p:txBody>
      </p:sp>
      <p:sp>
        <p:nvSpPr>
          <p:cNvPr id="123" name="Google Shape;123;p17"/>
          <p:cNvSpPr/>
          <p:nvPr/>
        </p:nvSpPr>
        <p:spPr>
          <a:xfrm>
            <a:off x="793790" y="6443543"/>
            <a:ext cx="7604284"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5449"/>
              </a:buClr>
              <a:buSzPts val="1750"/>
              <a:buFont typeface="Nobile"/>
              <a:buChar char="•"/>
            </a:pPr>
            <a:r>
              <a:rPr b="0" i="0" lang="en-US" sz="1750" u="none" cap="none" strike="noStrike">
                <a:solidFill>
                  <a:srgbClr val="405449"/>
                </a:solidFill>
                <a:latin typeface="Nobile"/>
                <a:ea typeface="Nobile"/>
                <a:cs typeface="Nobile"/>
                <a:sym typeface="Nobile"/>
              </a:rPr>
              <a:t>Diagramas de Clases y Componentes</a:t>
            </a:r>
            <a:endParaRPr b="0" i="0" sz="1750" u="none" cap="none" strike="noStrike"/>
          </a:p>
        </p:txBody>
      </p:sp>
      <p:sp>
        <p:nvSpPr>
          <p:cNvPr id="124" name="Google Shape;124;p17"/>
          <p:cNvSpPr/>
          <p:nvPr/>
        </p:nvSpPr>
        <p:spPr>
          <a:xfrm>
            <a:off x="793790" y="6885742"/>
            <a:ext cx="7604284"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405449"/>
              </a:buClr>
              <a:buSzPts val="1750"/>
              <a:buFont typeface="Nobile"/>
              <a:buChar char="•"/>
            </a:pPr>
            <a:r>
              <a:rPr b="0" i="0" lang="en-US" sz="1750" u="none" cap="none" strike="noStrike">
                <a:solidFill>
                  <a:srgbClr val="405449"/>
                </a:solidFill>
                <a:latin typeface="Nobile"/>
                <a:ea typeface="Nobile"/>
                <a:cs typeface="Nobile"/>
                <a:sym typeface="Nobile"/>
              </a:rPr>
              <a:t>Modelos MER, MR y MF adaptados a Supabase</a:t>
            </a:r>
            <a:endParaRPr b="0" i="0" sz="1750" u="none" cap="none" strike="noStrike"/>
          </a:p>
        </p:txBody>
      </p:sp>
      <p:pic>
        <p:nvPicPr>
          <p:cNvPr descr="preencoded.png" id="125" name="Google Shape;125;p17"/>
          <p:cNvPicPr preferRelativeResize="0"/>
          <p:nvPr/>
        </p:nvPicPr>
        <p:blipFill rotWithShape="1">
          <a:blip r:embed="rId3">
            <a:alphaModFix/>
          </a:blip>
          <a:srcRect b="0" l="0" r="0" t="0"/>
          <a:stretch/>
        </p:blipFill>
        <p:spPr>
          <a:xfrm>
            <a:off x="8959096" y="2196703"/>
            <a:ext cx="4885015" cy="48850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preencoded.png" id="131" name="Google Shape;131;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32" name="Google Shape;132;p18"/>
          <p:cNvSpPr/>
          <p:nvPr/>
        </p:nvSpPr>
        <p:spPr>
          <a:xfrm>
            <a:off x="6203871" y="564713"/>
            <a:ext cx="7709059" cy="128135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4000"/>
              <a:buFont typeface="Fraunces"/>
              <a:buNone/>
            </a:pPr>
            <a:r>
              <a:rPr b="1" i="0" lang="en-US" sz="4000" u="none" cap="none" strike="noStrike">
                <a:solidFill>
                  <a:srgbClr val="3B4540"/>
                </a:solidFill>
                <a:latin typeface="Fraunces"/>
                <a:ea typeface="Fraunces"/>
                <a:cs typeface="Fraunces"/>
                <a:sym typeface="Fraunces"/>
              </a:rPr>
              <a:t>Ajustes Implementados Durante el Desarrollo</a:t>
            </a:r>
            <a:endParaRPr b="0" i="0" sz="4000" u="none" cap="none" strike="noStrike"/>
          </a:p>
        </p:txBody>
      </p:sp>
      <p:pic>
        <p:nvPicPr>
          <p:cNvPr descr="preencoded.png" id="133" name="Google Shape;133;p18"/>
          <p:cNvPicPr preferRelativeResize="0"/>
          <p:nvPr/>
        </p:nvPicPr>
        <p:blipFill rotWithShape="1">
          <a:blip r:embed="rId4">
            <a:alphaModFix/>
          </a:blip>
          <a:srcRect b="0" l="0" r="0" t="0"/>
          <a:stretch/>
        </p:blipFill>
        <p:spPr>
          <a:xfrm>
            <a:off x="6203871" y="2153483"/>
            <a:ext cx="1025009" cy="1837134"/>
          </a:xfrm>
          <a:prstGeom prst="rect">
            <a:avLst/>
          </a:prstGeom>
          <a:noFill/>
          <a:ln>
            <a:noFill/>
          </a:ln>
        </p:spPr>
      </p:pic>
      <p:sp>
        <p:nvSpPr>
          <p:cNvPr id="134" name="Google Shape;134;p18"/>
          <p:cNvSpPr/>
          <p:nvPr/>
        </p:nvSpPr>
        <p:spPr>
          <a:xfrm>
            <a:off x="7433786" y="2358390"/>
            <a:ext cx="3541038"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2000"/>
              <a:buFont typeface="Fraunces"/>
              <a:buNone/>
            </a:pPr>
            <a:r>
              <a:rPr b="1" lang="en-US" sz="2000">
                <a:solidFill>
                  <a:srgbClr val="405449"/>
                </a:solidFill>
                <a:latin typeface="Fraunces"/>
                <a:ea typeface="Fraunces"/>
                <a:cs typeface="Fraunces"/>
                <a:sym typeface="Fraunces"/>
              </a:rPr>
              <a:t>Selección</a:t>
            </a:r>
            <a:r>
              <a:rPr b="1" lang="en-US" sz="2000">
                <a:solidFill>
                  <a:srgbClr val="405449"/>
                </a:solidFill>
                <a:latin typeface="Fraunces"/>
                <a:ea typeface="Fraunces"/>
                <a:cs typeface="Fraunces"/>
                <a:sym typeface="Fraunces"/>
              </a:rPr>
              <a:t> </a:t>
            </a:r>
            <a:r>
              <a:rPr b="1" i="0" lang="en-US" sz="2000" u="none" cap="none" strike="noStrike">
                <a:solidFill>
                  <a:srgbClr val="405449"/>
                </a:solidFill>
                <a:latin typeface="Fraunces"/>
                <a:ea typeface="Fraunces"/>
                <a:cs typeface="Fraunces"/>
                <a:sym typeface="Fraunces"/>
              </a:rPr>
              <a:t>de Base de Datos</a:t>
            </a:r>
            <a:endParaRPr b="0" i="0" sz="2000" u="none" cap="none" strike="noStrike"/>
          </a:p>
        </p:txBody>
      </p:sp>
      <p:sp>
        <p:nvSpPr>
          <p:cNvPr id="135" name="Google Shape;135;p18"/>
          <p:cNvSpPr/>
          <p:nvPr/>
        </p:nvSpPr>
        <p:spPr>
          <a:xfrm>
            <a:off x="7433786" y="2801660"/>
            <a:ext cx="6479143" cy="98405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05449"/>
              </a:buClr>
              <a:buSzPts val="1600"/>
              <a:buFont typeface="Nobile"/>
              <a:buNone/>
            </a:pPr>
            <a:r>
              <a:rPr lang="en-US" sz="1600">
                <a:solidFill>
                  <a:srgbClr val="405449"/>
                </a:solidFill>
                <a:latin typeface="Nobile"/>
                <a:ea typeface="Nobile"/>
                <a:cs typeface="Nobile"/>
                <a:sym typeface="Nobile"/>
              </a:rPr>
              <a:t>Selección</a:t>
            </a:r>
            <a:r>
              <a:rPr lang="en-US" sz="1600">
                <a:solidFill>
                  <a:srgbClr val="405449"/>
                </a:solidFill>
                <a:latin typeface="Nobile"/>
                <a:ea typeface="Nobile"/>
                <a:cs typeface="Nobile"/>
                <a:sym typeface="Nobile"/>
              </a:rPr>
              <a:t> </a:t>
            </a:r>
            <a:r>
              <a:rPr b="0" i="0" lang="en-US" sz="1600" u="none" cap="none" strike="noStrike">
                <a:solidFill>
                  <a:srgbClr val="405449"/>
                </a:solidFill>
                <a:latin typeface="Nobile"/>
                <a:ea typeface="Nobile"/>
                <a:cs typeface="Nobile"/>
                <a:sym typeface="Nobile"/>
              </a:rPr>
              <a:t>estratégica a </a:t>
            </a:r>
            <a:r>
              <a:rPr b="1" i="0" lang="en-US" sz="1600" u="none" cap="none" strike="noStrike">
                <a:solidFill>
                  <a:srgbClr val="405449"/>
                </a:solidFill>
                <a:latin typeface="Nobile"/>
                <a:ea typeface="Nobile"/>
                <a:cs typeface="Nobile"/>
                <a:sym typeface="Nobile"/>
              </a:rPr>
              <a:t>PostgreSQL mediante </a:t>
            </a:r>
            <a:r>
              <a:rPr b="1" lang="en-US" sz="1600">
                <a:solidFill>
                  <a:srgbClr val="405449"/>
                </a:solidFill>
                <a:latin typeface="Nobile"/>
                <a:ea typeface="Nobile"/>
                <a:cs typeface="Nobile"/>
                <a:sym typeface="Nobile"/>
              </a:rPr>
              <a:t>Supabase</a:t>
            </a:r>
            <a:r>
              <a:rPr b="0" i="0" lang="en-US" sz="1600" u="none" cap="none" strike="noStrike">
                <a:solidFill>
                  <a:srgbClr val="405449"/>
                </a:solidFill>
                <a:latin typeface="Nobile"/>
                <a:ea typeface="Nobile"/>
                <a:cs typeface="Nobile"/>
                <a:sym typeface="Nobile"/>
              </a:rPr>
              <a:t>, mejorando significativamente la escalabilidad, el rendimiento y la compatibilidad con el stack tecnológico del proyecto.</a:t>
            </a:r>
            <a:endParaRPr b="0" i="0" sz="1600" u="none" cap="none" strike="noStrike"/>
          </a:p>
        </p:txBody>
      </p:sp>
      <p:pic>
        <p:nvPicPr>
          <p:cNvPr descr="preencoded.png" id="136" name="Google Shape;136;p18"/>
          <p:cNvPicPr preferRelativeResize="0"/>
          <p:nvPr/>
        </p:nvPicPr>
        <p:blipFill rotWithShape="1">
          <a:blip r:embed="rId5">
            <a:alphaModFix/>
          </a:blip>
          <a:srcRect b="0" l="0" r="0" t="0"/>
          <a:stretch/>
        </p:blipFill>
        <p:spPr>
          <a:xfrm>
            <a:off x="6203871" y="3990618"/>
            <a:ext cx="1025009" cy="1837134"/>
          </a:xfrm>
          <a:prstGeom prst="rect">
            <a:avLst/>
          </a:prstGeom>
          <a:noFill/>
          <a:ln>
            <a:noFill/>
          </a:ln>
        </p:spPr>
      </p:pic>
      <p:sp>
        <p:nvSpPr>
          <p:cNvPr id="137" name="Google Shape;137;p18"/>
          <p:cNvSpPr/>
          <p:nvPr/>
        </p:nvSpPr>
        <p:spPr>
          <a:xfrm>
            <a:off x="7433786" y="4195524"/>
            <a:ext cx="2843093"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2000"/>
              <a:buFont typeface="Fraunces"/>
              <a:buNone/>
            </a:pPr>
            <a:r>
              <a:rPr b="1" i="0" lang="en-US" sz="2000" u="none" cap="none" strike="noStrike">
                <a:solidFill>
                  <a:srgbClr val="405449"/>
                </a:solidFill>
                <a:latin typeface="Fraunces"/>
                <a:ea typeface="Fraunces"/>
                <a:cs typeface="Fraunces"/>
                <a:sym typeface="Fraunces"/>
              </a:rPr>
              <a:t>Actualización Técnica</a:t>
            </a:r>
            <a:endParaRPr b="0" i="0" sz="2000" u="none" cap="none" strike="noStrike"/>
          </a:p>
        </p:txBody>
      </p:sp>
      <p:sp>
        <p:nvSpPr>
          <p:cNvPr id="138" name="Google Shape;138;p18"/>
          <p:cNvSpPr/>
          <p:nvPr/>
        </p:nvSpPr>
        <p:spPr>
          <a:xfrm>
            <a:off x="7433786" y="4638794"/>
            <a:ext cx="6479143" cy="98405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Modificación integral de los diagramas de entidad-relación y clases para reflejar la nueva arquitectura de datos y optimizar la estructura del sistema.</a:t>
            </a:r>
            <a:endParaRPr b="0" i="0" sz="1600" u="none" cap="none" strike="noStrike"/>
          </a:p>
        </p:txBody>
      </p:sp>
      <p:pic>
        <p:nvPicPr>
          <p:cNvPr descr="preencoded.png" id="139" name="Google Shape;139;p18"/>
          <p:cNvPicPr preferRelativeResize="0"/>
          <p:nvPr/>
        </p:nvPicPr>
        <p:blipFill rotWithShape="1">
          <a:blip r:embed="rId6">
            <a:alphaModFix/>
          </a:blip>
          <a:srcRect b="0" l="0" r="0" t="0"/>
          <a:stretch/>
        </p:blipFill>
        <p:spPr>
          <a:xfrm>
            <a:off x="6203871" y="5827752"/>
            <a:ext cx="1025009" cy="1837134"/>
          </a:xfrm>
          <a:prstGeom prst="rect">
            <a:avLst/>
          </a:prstGeom>
          <a:noFill/>
          <a:ln>
            <a:noFill/>
          </a:ln>
        </p:spPr>
      </p:pic>
      <p:sp>
        <p:nvSpPr>
          <p:cNvPr id="140" name="Google Shape;140;p18"/>
          <p:cNvSpPr/>
          <p:nvPr/>
        </p:nvSpPr>
        <p:spPr>
          <a:xfrm>
            <a:off x="7433786" y="6032659"/>
            <a:ext cx="2686050"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2000"/>
              <a:buFont typeface="Fraunces"/>
              <a:buNone/>
            </a:pPr>
            <a:r>
              <a:rPr b="1" i="0" lang="en-US" sz="2000" u="none" cap="none" strike="noStrike">
                <a:solidFill>
                  <a:srgbClr val="405449"/>
                </a:solidFill>
                <a:latin typeface="Fraunces"/>
                <a:ea typeface="Fraunces"/>
                <a:cs typeface="Fraunces"/>
                <a:sym typeface="Fraunces"/>
              </a:rPr>
              <a:t>Revisión del Backlog</a:t>
            </a:r>
            <a:endParaRPr b="0" i="0" sz="2000" u="none" cap="none" strike="noStrike"/>
          </a:p>
        </p:txBody>
      </p:sp>
      <p:sp>
        <p:nvSpPr>
          <p:cNvPr id="141" name="Google Shape;141;p18"/>
          <p:cNvSpPr/>
          <p:nvPr/>
        </p:nvSpPr>
        <p:spPr>
          <a:xfrm>
            <a:off x="7433786" y="6475928"/>
            <a:ext cx="6479143" cy="98405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405449"/>
              </a:buClr>
              <a:buSzPts val="1600"/>
              <a:buFont typeface="Nobile"/>
              <a:buNone/>
            </a:pPr>
            <a:r>
              <a:rPr b="0" i="0" lang="en-US" sz="1600" u="none" cap="none" strike="noStrike">
                <a:solidFill>
                  <a:srgbClr val="405449"/>
                </a:solidFill>
                <a:latin typeface="Nobile"/>
                <a:ea typeface="Nobile"/>
                <a:cs typeface="Nobile"/>
                <a:sym typeface="Nobile"/>
              </a:rPr>
              <a:t>Redefinición de épicas principales y repriorización de historias de usuario con mayor valor estratégico para el usuario final y el negocio.</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preencoded.png" id="147" name="Google Shape;147;p19"/>
          <p:cNvPicPr preferRelativeResize="0"/>
          <p:nvPr/>
        </p:nvPicPr>
        <p:blipFill rotWithShape="1">
          <a:blip r:embed="rId3">
            <a:alphaModFix/>
          </a:blip>
          <a:srcRect b="0" l="0" r="0" t="0"/>
          <a:stretch/>
        </p:blipFill>
        <p:spPr>
          <a:xfrm>
            <a:off x="9144000" y="0"/>
            <a:ext cx="5486400" cy="8481298"/>
          </a:xfrm>
          <a:prstGeom prst="rect">
            <a:avLst/>
          </a:prstGeom>
          <a:noFill/>
          <a:ln>
            <a:noFill/>
          </a:ln>
        </p:spPr>
      </p:pic>
      <p:sp>
        <p:nvSpPr>
          <p:cNvPr id="148" name="Google Shape;148;p19"/>
          <p:cNvSpPr/>
          <p:nvPr/>
        </p:nvSpPr>
        <p:spPr>
          <a:xfrm>
            <a:off x="575548" y="452199"/>
            <a:ext cx="7453551"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3200"/>
              <a:buFont typeface="Fraunces"/>
              <a:buNone/>
            </a:pPr>
            <a:r>
              <a:rPr b="1" i="0" lang="en-US" sz="3200" u="none" cap="none" strike="noStrike">
                <a:solidFill>
                  <a:srgbClr val="3B4540"/>
                </a:solidFill>
                <a:latin typeface="Fraunces"/>
                <a:ea typeface="Fraunces"/>
                <a:cs typeface="Fraunces"/>
                <a:sym typeface="Fraunces"/>
              </a:rPr>
              <a:t>Evidencias del Progreso del Sistema</a:t>
            </a:r>
            <a:endParaRPr b="0" i="0" sz="3200" u="none" cap="none" strike="noStrike"/>
          </a:p>
        </p:txBody>
      </p:sp>
      <p:sp>
        <p:nvSpPr>
          <p:cNvPr id="149" name="Google Shape;149;p19"/>
          <p:cNvSpPr/>
          <p:nvPr/>
        </p:nvSpPr>
        <p:spPr>
          <a:xfrm>
            <a:off x="575548" y="1377077"/>
            <a:ext cx="3795832" cy="61674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B4540"/>
              </a:buClr>
              <a:buSzPts val="1900"/>
              <a:buFont typeface="Fraunces"/>
              <a:buNone/>
            </a:pPr>
            <a:r>
              <a:rPr b="1" i="0" lang="en-US" sz="1900" u="none" cap="none" strike="noStrike">
                <a:solidFill>
                  <a:srgbClr val="3B4540"/>
                </a:solidFill>
                <a:latin typeface="Fraunces"/>
                <a:ea typeface="Fraunces"/>
                <a:cs typeface="Fraunces"/>
                <a:sym typeface="Fraunces"/>
              </a:rPr>
              <a:t>Documentación y Planificación</a:t>
            </a:r>
            <a:endParaRPr b="0" i="0" sz="1900" u="none" cap="none" strike="noStrike"/>
          </a:p>
        </p:txBody>
      </p:sp>
      <p:sp>
        <p:nvSpPr>
          <p:cNvPr id="150" name="Google Shape;150;p19"/>
          <p:cNvSpPr/>
          <p:nvPr/>
        </p:nvSpPr>
        <p:spPr>
          <a:xfrm>
            <a:off x="575548" y="2158246"/>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Product Backlog priorizado con épicas detalladas</a:t>
            </a:r>
            <a:endParaRPr b="0" i="0" sz="1250" u="none" cap="none" strike="noStrike"/>
          </a:p>
        </p:txBody>
      </p:sp>
      <p:sp>
        <p:nvSpPr>
          <p:cNvPr id="151" name="Google Shape;151;p19"/>
          <p:cNvSpPr/>
          <p:nvPr/>
        </p:nvSpPr>
        <p:spPr>
          <a:xfrm>
            <a:off x="575548" y="2741771"/>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Historias de usuario con criterios de aceptación claros</a:t>
            </a:r>
            <a:endParaRPr b="0" i="0" sz="1250" u="none" cap="none" strike="noStrike"/>
          </a:p>
        </p:txBody>
      </p:sp>
      <p:sp>
        <p:nvSpPr>
          <p:cNvPr id="152" name="Google Shape;152;p19"/>
          <p:cNvSpPr/>
          <p:nvPr/>
        </p:nvSpPr>
        <p:spPr>
          <a:xfrm>
            <a:off x="575548" y="3325297"/>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Sprint Backlog con tareas, estimaciones y responsables asignados</a:t>
            </a:r>
            <a:endParaRPr b="0" i="0" sz="1250" u="none" cap="none" strike="noStrike"/>
          </a:p>
        </p:txBody>
      </p:sp>
      <p:sp>
        <p:nvSpPr>
          <p:cNvPr id="153" name="Google Shape;153;p19"/>
          <p:cNvSpPr/>
          <p:nvPr/>
        </p:nvSpPr>
        <p:spPr>
          <a:xfrm>
            <a:off x="575548" y="4015740"/>
            <a:ext cx="2497455" cy="308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B4540"/>
              </a:buClr>
              <a:buSzPts val="1900"/>
              <a:buFont typeface="Fraunces"/>
              <a:buNone/>
            </a:pPr>
            <a:r>
              <a:rPr b="1" i="0" lang="en-US" sz="1900" u="none" cap="none" strike="noStrike">
                <a:solidFill>
                  <a:srgbClr val="3B4540"/>
                </a:solidFill>
                <a:latin typeface="Fraunces"/>
                <a:ea typeface="Fraunces"/>
                <a:cs typeface="Fraunces"/>
                <a:sym typeface="Fraunces"/>
              </a:rPr>
              <a:t>Evidencias Técnicas</a:t>
            </a:r>
            <a:endParaRPr b="0" i="0" sz="1900" u="none" cap="none" strike="noStrike"/>
          </a:p>
        </p:txBody>
      </p:sp>
      <p:sp>
        <p:nvSpPr>
          <p:cNvPr id="154" name="Google Shape;154;p19"/>
          <p:cNvSpPr/>
          <p:nvPr/>
        </p:nvSpPr>
        <p:spPr>
          <a:xfrm>
            <a:off x="575548" y="4488537"/>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Diagramas de Clases y Componentes actualizados</a:t>
            </a:r>
            <a:endParaRPr b="0" i="0" sz="1250" u="none" cap="none" strike="noStrike"/>
          </a:p>
        </p:txBody>
      </p:sp>
      <p:sp>
        <p:nvSpPr>
          <p:cNvPr id="155" name="Google Shape;155;p19"/>
          <p:cNvSpPr/>
          <p:nvPr/>
        </p:nvSpPr>
        <p:spPr>
          <a:xfrm>
            <a:off x="575548" y="5072063"/>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Modelos MER, MR y MF implementados en PostgreSQL</a:t>
            </a:r>
            <a:endParaRPr b="0" i="0" sz="1250" u="none" cap="none" strike="noStrike"/>
          </a:p>
        </p:txBody>
      </p:sp>
      <p:sp>
        <p:nvSpPr>
          <p:cNvPr id="156" name="Google Shape;156;p19"/>
          <p:cNvSpPr/>
          <p:nvPr/>
        </p:nvSpPr>
        <p:spPr>
          <a:xfrm>
            <a:off x="575548" y="5655588"/>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Estructura de base de datos en Supabase operativa</a:t>
            </a:r>
            <a:endParaRPr b="0" i="0" sz="1250" u="none" cap="none" strike="noStrike"/>
          </a:p>
        </p:txBody>
      </p:sp>
      <p:sp>
        <p:nvSpPr>
          <p:cNvPr id="157" name="Google Shape;157;p19"/>
          <p:cNvSpPr/>
          <p:nvPr/>
        </p:nvSpPr>
        <p:spPr>
          <a:xfrm>
            <a:off x="4780240" y="1377077"/>
            <a:ext cx="2916555" cy="308372"/>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B4540"/>
              </a:buClr>
              <a:buSzPts val="1900"/>
              <a:buFont typeface="Fraunces"/>
              <a:buNone/>
            </a:pPr>
            <a:r>
              <a:rPr b="1" i="0" lang="en-US" sz="1900" u="none" cap="none" strike="noStrike">
                <a:solidFill>
                  <a:srgbClr val="3B4540"/>
                </a:solidFill>
                <a:latin typeface="Fraunces"/>
                <a:ea typeface="Fraunces"/>
                <a:cs typeface="Fraunces"/>
                <a:sym typeface="Fraunces"/>
              </a:rPr>
              <a:t>Evidencias Funcionales</a:t>
            </a:r>
            <a:endParaRPr b="0" i="0" sz="1900" u="none" cap="none" strike="noStrike"/>
          </a:p>
        </p:txBody>
      </p:sp>
      <p:sp>
        <p:nvSpPr>
          <p:cNvPr id="158" name="Google Shape;158;p19"/>
          <p:cNvSpPr/>
          <p:nvPr/>
        </p:nvSpPr>
        <p:spPr>
          <a:xfrm>
            <a:off x="4780240" y="1849874"/>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Interfaz inicial del sistema completamente operativa</a:t>
            </a:r>
            <a:endParaRPr b="0" i="0" sz="1250" u="none" cap="none" strike="noStrike"/>
          </a:p>
        </p:txBody>
      </p:sp>
      <p:sp>
        <p:nvSpPr>
          <p:cNvPr id="159" name="Google Shape;159;p19"/>
          <p:cNvSpPr/>
          <p:nvPr/>
        </p:nvSpPr>
        <p:spPr>
          <a:xfrm>
            <a:off x="4780240" y="2433399"/>
            <a:ext cx="3795832" cy="263009"/>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Módulo de registro y autenticación funcional</a:t>
            </a:r>
            <a:endParaRPr b="0" i="0" sz="1250" u="none" cap="none" strike="noStrike"/>
          </a:p>
        </p:txBody>
      </p:sp>
      <p:sp>
        <p:nvSpPr>
          <p:cNvPr id="160" name="Google Shape;160;p19"/>
          <p:cNvSpPr/>
          <p:nvPr/>
        </p:nvSpPr>
        <p:spPr>
          <a:xfrm>
            <a:off x="4780240" y="2753916"/>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Primeras secciones del módulo Atleta implementadas</a:t>
            </a:r>
            <a:endParaRPr b="0" i="0" sz="1250" u="none" cap="none" strike="noStrike"/>
          </a:p>
        </p:txBody>
      </p:sp>
      <p:sp>
        <p:nvSpPr>
          <p:cNvPr id="161" name="Google Shape;161;p19"/>
          <p:cNvSpPr/>
          <p:nvPr/>
        </p:nvSpPr>
        <p:spPr>
          <a:xfrm>
            <a:off x="4780240" y="3337441"/>
            <a:ext cx="3795832" cy="526018"/>
          </a:xfrm>
          <a:prstGeom prst="rect">
            <a:avLst/>
          </a:prstGeom>
          <a:noFill/>
          <a:ln>
            <a:noFill/>
          </a:ln>
        </p:spPr>
        <p:txBody>
          <a:bodyPr anchorCtr="0" anchor="t" bIns="0" lIns="0" spcFirstLastPara="1" rIns="0" wrap="square" tIns="0">
            <a:noAutofit/>
          </a:bodyPr>
          <a:lstStyle/>
          <a:p>
            <a:pPr indent="-342900" lvl="0" marL="342900" marR="0" rtl="0" algn="l">
              <a:lnSpc>
                <a:spcPct val="164000"/>
              </a:lnSpc>
              <a:spcBef>
                <a:spcPts val="0"/>
              </a:spcBef>
              <a:spcAft>
                <a:spcPts val="0"/>
              </a:spcAft>
              <a:buClr>
                <a:srgbClr val="405449"/>
              </a:buClr>
              <a:buSzPts val="1250"/>
              <a:buFont typeface="Nobile"/>
              <a:buChar char="•"/>
            </a:pPr>
            <a:r>
              <a:rPr b="0" i="0" lang="en-US" sz="1250" u="none" cap="none" strike="noStrike">
                <a:solidFill>
                  <a:srgbClr val="405449"/>
                </a:solidFill>
                <a:latin typeface="Nobile"/>
                <a:ea typeface="Nobile"/>
                <a:cs typeface="Nobile"/>
                <a:sym typeface="Nobile"/>
              </a:rPr>
              <a:t>Desarrollo inicial del módulo Coach en progreso</a:t>
            </a:r>
            <a:endParaRPr b="0" i="0" sz="1250" u="none" cap="none" strike="noStrike"/>
          </a:p>
        </p:txBody>
      </p:sp>
      <p:pic>
        <p:nvPicPr>
          <p:cNvPr id="162" name="Google Shape;162;p19"/>
          <p:cNvPicPr preferRelativeResize="0"/>
          <p:nvPr/>
        </p:nvPicPr>
        <p:blipFill>
          <a:blip r:embed="rId4">
            <a:alphaModFix/>
          </a:blip>
          <a:stretch>
            <a:fillRect/>
          </a:stretch>
        </p:blipFill>
        <p:spPr>
          <a:xfrm>
            <a:off x="5544905" y="4015759"/>
            <a:ext cx="2266510" cy="4061341"/>
          </a:xfrm>
          <a:prstGeom prst="rect">
            <a:avLst/>
          </a:prstGeom>
          <a:noFill/>
          <a:ln>
            <a:noFill/>
          </a:ln>
        </p:spPr>
      </p:pic>
      <p:pic>
        <p:nvPicPr>
          <p:cNvPr id="163" name="Google Shape;163;p19"/>
          <p:cNvPicPr preferRelativeResize="0"/>
          <p:nvPr/>
        </p:nvPicPr>
        <p:blipFill>
          <a:blip r:embed="rId5">
            <a:alphaModFix/>
          </a:blip>
          <a:stretch>
            <a:fillRect/>
          </a:stretch>
        </p:blipFill>
        <p:spPr>
          <a:xfrm>
            <a:off x="10050725" y="3292675"/>
            <a:ext cx="3795823" cy="196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preencoded.png" id="169" name="Google Shape;169;p20"/>
          <p:cNvPicPr preferRelativeResize="0"/>
          <p:nvPr/>
        </p:nvPicPr>
        <p:blipFill rotWithShape="1">
          <a:blip r:embed="rId3">
            <a:alphaModFix/>
          </a:blip>
          <a:srcRect b="0" l="0" r="0" t="0"/>
          <a:stretch/>
        </p:blipFill>
        <p:spPr>
          <a:xfrm>
            <a:off x="9144000" y="0"/>
            <a:ext cx="5486400" cy="8246626"/>
          </a:xfrm>
          <a:prstGeom prst="rect">
            <a:avLst/>
          </a:prstGeom>
          <a:noFill/>
          <a:ln>
            <a:noFill/>
          </a:ln>
        </p:spPr>
      </p:pic>
      <p:sp>
        <p:nvSpPr>
          <p:cNvPr id="170" name="Google Shape;170;p20"/>
          <p:cNvSpPr/>
          <p:nvPr/>
        </p:nvSpPr>
        <p:spPr>
          <a:xfrm>
            <a:off x="580073" y="455771"/>
            <a:ext cx="7983855" cy="1035844"/>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3B4540"/>
              </a:buClr>
              <a:buSzPts val="3250"/>
              <a:buFont typeface="Fraunces"/>
              <a:buNone/>
            </a:pPr>
            <a:r>
              <a:rPr b="1" i="0" lang="en-US" sz="3250" u="none" cap="none" strike="noStrike">
                <a:solidFill>
                  <a:srgbClr val="3B4540"/>
                </a:solidFill>
                <a:latin typeface="Fraunces"/>
                <a:ea typeface="Fraunces"/>
                <a:cs typeface="Fraunces"/>
                <a:sym typeface="Fraunces"/>
              </a:rPr>
              <a:t>Monitoreo y Seguimiento del Plan de Trabajo</a:t>
            </a:r>
            <a:endParaRPr b="0" i="0" sz="3250" u="none" cap="none" strike="noStrike"/>
          </a:p>
        </p:txBody>
      </p:sp>
      <p:sp>
        <p:nvSpPr>
          <p:cNvPr id="171" name="Google Shape;171;p20"/>
          <p:cNvSpPr/>
          <p:nvPr/>
        </p:nvSpPr>
        <p:spPr>
          <a:xfrm>
            <a:off x="580073" y="1740218"/>
            <a:ext cx="7983855" cy="795457"/>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Nobile"/>
              <a:buNone/>
            </a:pPr>
            <a:r>
              <a:rPr b="0" i="0" lang="en-US" sz="1300" u="none" cap="none" strike="noStrike">
                <a:solidFill>
                  <a:srgbClr val="405449"/>
                </a:solidFill>
                <a:latin typeface="Nobile"/>
                <a:ea typeface="Nobile"/>
                <a:cs typeface="Nobile"/>
                <a:sym typeface="Nobile"/>
              </a:rPr>
              <a:t>El desarrollo abarca competencias en front-end, back-end, seguridad y diseño UX/UI, utilizando herramientas como </a:t>
            </a:r>
            <a:r>
              <a:rPr b="1" i="0" lang="en-US" sz="1300" u="none" cap="none" strike="noStrike">
                <a:solidFill>
                  <a:srgbClr val="405449"/>
                </a:solidFill>
                <a:latin typeface="Nobile"/>
                <a:ea typeface="Nobile"/>
                <a:cs typeface="Nobile"/>
                <a:sym typeface="Nobile"/>
              </a:rPr>
              <a:t>VS Code, Supabase, Figma y Google Docs</a:t>
            </a:r>
            <a:r>
              <a:rPr b="0" i="0" lang="en-US" sz="1300" u="none" cap="none" strike="noStrike">
                <a:solidFill>
                  <a:srgbClr val="405449"/>
                </a:solidFill>
                <a:latin typeface="Nobile"/>
                <a:ea typeface="Nobile"/>
                <a:cs typeface="Nobile"/>
                <a:sym typeface="Nobile"/>
              </a:rPr>
              <a:t>, con coordinación continua entre los integrantes del equipo.</a:t>
            </a:r>
            <a:endParaRPr b="0" i="0" sz="1300" u="none" cap="none" strike="noStrike"/>
          </a:p>
        </p:txBody>
      </p:sp>
      <p:sp>
        <p:nvSpPr>
          <p:cNvPr id="172" name="Google Shape;172;p20"/>
          <p:cNvSpPr/>
          <p:nvPr/>
        </p:nvSpPr>
        <p:spPr>
          <a:xfrm>
            <a:off x="580073" y="2722126"/>
            <a:ext cx="165735" cy="20716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Fraunces"/>
              <a:buNone/>
            </a:pPr>
            <a:r>
              <a:rPr b="0" i="0" lang="en-US" sz="1300" u="none" cap="none" strike="noStrike">
                <a:solidFill>
                  <a:srgbClr val="405449"/>
                </a:solidFill>
                <a:latin typeface="Fraunces"/>
                <a:ea typeface="Fraunces"/>
                <a:cs typeface="Fraunces"/>
                <a:sym typeface="Fraunces"/>
              </a:rPr>
              <a:t>01</a:t>
            </a:r>
            <a:endParaRPr b="0" i="0" sz="1300" u="none" cap="none" strike="noStrike"/>
          </a:p>
        </p:txBody>
      </p:sp>
      <p:sp>
        <p:nvSpPr>
          <p:cNvPr id="173" name="Google Shape;173;p20"/>
          <p:cNvSpPr/>
          <p:nvPr/>
        </p:nvSpPr>
        <p:spPr>
          <a:xfrm>
            <a:off x="580073" y="2980968"/>
            <a:ext cx="7983855" cy="22860"/>
          </a:xfrm>
          <a:prstGeom prst="rect">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580073" y="3109555"/>
            <a:ext cx="2071807" cy="2589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Desarrollo Inicial</a:t>
            </a:r>
            <a:endParaRPr b="0" i="0" sz="1600" u="none" cap="none" strike="noStrike"/>
          </a:p>
        </p:txBody>
      </p:sp>
      <p:sp>
        <p:nvSpPr>
          <p:cNvPr id="175" name="Google Shape;175;p20"/>
          <p:cNvSpPr/>
          <p:nvPr/>
        </p:nvSpPr>
        <p:spPr>
          <a:xfrm>
            <a:off x="580073" y="3467933"/>
            <a:ext cx="7983855" cy="272772"/>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Nobile"/>
              <a:buNone/>
            </a:pPr>
            <a:r>
              <a:rPr b="0" i="0" lang="en-US" sz="1300" u="none" cap="none" strike="noStrike">
                <a:solidFill>
                  <a:srgbClr val="405449"/>
                </a:solidFill>
                <a:latin typeface="Nobile"/>
                <a:ea typeface="Nobile"/>
                <a:cs typeface="Nobile"/>
                <a:sym typeface="Nobile"/>
              </a:rPr>
              <a:t>Front-end, back-end y seguridad: </a:t>
            </a:r>
            <a:r>
              <a:rPr b="0" i="0" lang="en-US" sz="1300" u="none" cap="none" strike="noStrike">
                <a:solidFill>
                  <a:srgbClr val="000000"/>
                </a:solidFill>
                <a:latin typeface="Nobile"/>
                <a:ea typeface="Nobile"/>
                <a:cs typeface="Nobile"/>
                <a:sym typeface="Nobile"/>
              </a:rPr>
              <a:t>✅</a:t>
            </a:r>
            <a:r>
              <a:rPr b="1" i="0" lang="en-US" sz="1300" u="none" cap="none" strike="noStrike">
                <a:solidFill>
                  <a:srgbClr val="4CAF50"/>
                </a:solidFill>
                <a:latin typeface="Nobile"/>
                <a:ea typeface="Nobile"/>
                <a:cs typeface="Nobile"/>
                <a:sym typeface="Nobile"/>
              </a:rPr>
              <a:t> Completado</a:t>
            </a:r>
            <a:endParaRPr b="0" i="0" sz="1300" u="none" cap="none" strike="noStrike"/>
          </a:p>
        </p:txBody>
      </p:sp>
      <p:sp>
        <p:nvSpPr>
          <p:cNvPr id="176" name="Google Shape;176;p20"/>
          <p:cNvSpPr/>
          <p:nvPr/>
        </p:nvSpPr>
        <p:spPr>
          <a:xfrm>
            <a:off x="580073" y="4030742"/>
            <a:ext cx="165735" cy="20716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Fraunces"/>
              <a:buNone/>
            </a:pPr>
            <a:r>
              <a:rPr b="0" i="0" lang="en-US" sz="1300" u="none" cap="none" strike="noStrike">
                <a:solidFill>
                  <a:srgbClr val="405449"/>
                </a:solidFill>
                <a:latin typeface="Fraunces"/>
                <a:ea typeface="Fraunces"/>
                <a:cs typeface="Fraunces"/>
                <a:sym typeface="Fraunces"/>
              </a:rPr>
              <a:t>02</a:t>
            </a:r>
            <a:endParaRPr b="0" i="0" sz="1300" u="none" cap="none" strike="noStrike"/>
          </a:p>
        </p:txBody>
      </p:sp>
      <p:sp>
        <p:nvSpPr>
          <p:cNvPr id="177" name="Google Shape;177;p20"/>
          <p:cNvSpPr/>
          <p:nvPr/>
        </p:nvSpPr>
        <p:spPr>
          <a:xfrm>
            <a:off x="580073" y="4289584"/>
            <a:ext cx="7983855" cy="22860"/>
          </a:xfrm>
          <a:prstGeom prst="rect">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580073" y="4418171"/>
            <a:ext cx="2457212" cy="2589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Sistema de Membresías</a:t>
            </a:r>
            <a:endParaRPr b="0" i="0" sz="1600" u="none" cap="none" strike="noStrike"/>
          </a:p>
        </p:txBody>
      </p:sp>
      <p:sp>
        <p:nvSpPr>
          <p:cNvPr id="179" name="Google Shape;179;p20"/>
          <p:cNvSpPr/>
          <p:nvPr/>
        </p:nvSpPr>
        <p:spPr>
          <a:xfrm>
            <a:off x="580073" y="4776549"/>
            <a:ext cx="7983855" cy="272772"/>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Nobile"/>
              <a:buNone/>
            </a:pPr>
            <a:r>
              <a:rPr b="0" i="0" lang="en-US" sz="1300" u="none" cap="none" strike="noStrike">
                <a:solidFill>
                  <a:srgbClr val="405449"/>
                </a:solidFill>
                <a:latin typeface="Nobile"/>
                <a:ea typeface="Nobile"/>
                <a:cs typeface="Nobile"/>
                <a:sym typeface="Nobile"/>
              </a:rPr>
              <a:t>Implementación e integración parcial: </a:t>
            </a:r>
            <a:r>
              <a:rPr b="0" i="0" lang="en-US" sz="1300" u="none" cap="none" strike="noStrike">
                <a:solidFill>
                  <a:srgbClr val="000000"/>
                </a:solidFill>
                <a:latin typeface="Nobile"/>
                <a:ea typeface="Nobile"/>
                <a:cs typeface="Nobile"/>
                <a:sym typeface="Nobile"/>
              </a:rPr>
              <a:t>🟡</a:t>
            </a:r>
            <a:r>
              <a:rPr b="1" i="0" lang="en-US" sz="1300" u="none" cap="none" strike="noStrike">
                <a:solidFill>
                  <a:srgbClr val="FF9800"/>
                </a:solidFill>
                <a:latin typeface="Nobile"/>
                <a:ea typeface="Nobile"/>
                <a:cs typeface="Nobile"/>
                <a:sym typeface="Nobile"/>
              </a:rPr>
              <a:t> En Curso</a:t>
            </a:r>
            <a:endParaRPr b="0" i="0" sz="1300" u="none" cap="none" strike="noStrike"/>
          </a:p>
        </p:txBody>
      </p:sp>
      <p:sp>
        <p:nvSpPr>
          <p:cNvPr id="180" name="Google Shape;180;p20"/>
          <p:cNvSpPr/>
          <p:nvPr/>
        </p:nvSpPr>
        <p:spPr>
          <a:xfrm>
            <a:off x="580073" y="5339358"/>
            <a:ext cx="165735" cy="20716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Fraunces"/>
              <a:buNone/>
            </a:pPr>
            <a:r>
              <a:rPr b="0" i="0" lang="en-US" sz="1300" u="none" cap="none" strike="noStrike">
                <a:solidFill>
                  <a:srgbClr val="405449"/>
                </a:solidFill>
                <a:latin typeface="Fraunces"/>
                <a:ea typeface="Fraunces"/>
                <a:cs typeface="Fraunces"/>
                <a:sym typeface="Fraunces"/>
              </a:rPr>
              <a:t>03</a:t>
            </a:r>
            <a:endParaRPr b="0" i="0" sz="1300" u="none" cap="none" strike="noStrike"/>
          </a:p>
        </p:txBody>
      </p:sp>
      <p:sp>
        <p:nvSpPr>
          <p:cNvPr id="181" name="Google Shape;181;p20"/>
          <p:cNvSpPr/>
          <p:nvPr/>
        </p:nvSpPr>
        <p:spPr>
          <a:xfrm>
            <a:off x="580073" y="5598200"/>
            <a:ext cx="7983855" cy="22860"/>
          </a:xfrm>
          <a:prstGeom prst="rect">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580073" y="5726787"/>
            <a:ext cx="2071807" cy="2589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Ajustes UX/UI</a:t>
            </a:r>
            <a:endParaRPr b="0" i="0" sz="1600" u="none" cap="none" strike="noStrike"/>
          </a:p>
        </p:txBody>
      </p:sp>
      <p:sp>
        <p:nvSpPr>
          <p:cNvPr id="183" name="Google Shape;183;p20"/>
          <p:cNvSpPr/>
          <p:nvPr/>
        </p:nvSpPr>
        <p:spPr>
          <a:xfrm>
            <a:off x="580073" y="6085165"/>
            <a:ext cx="7983855" cy="272772"/>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Nobile"/>
              <a:buNone/>
            </a:pPr>
            <a:r>
              <a:rPr b="0" i="0" lang="en-US" sz="1300" u="none" cap="none" strike="noStrike">
                <a:solidFill>
                  <a:srgbClr val="405449"/>
                </a:solidFill>
                <a:latin typeface="Nobile"/>
                <a:ea typeface="Nobile"/>
                <a:cs typeface="Nobile"/>
                <a:sym typeface="Nobile"/>
              </a:rPr>
              <a:t>Comunicación atletas-coaches: </a:t>
            </a:r>
            <a:r>
              <a:rPr b="0" i="0" lang="en-US" sz="1300" u="none" cap="none" strike="noStrike">
                <a:solidFill>
                  <a:srgbClr val="000000"/>
                </a:solidFill>
                <a:latin typeface="Nobile"/>
                <a:ea typeface="Nobile"/>
                <a:cs typeface="Nobile"/>
                <a:sym typeface="Nobile"/>
              </a:rPr>
              <a:t>✅</a:t>
            </a:r>
            <a:r>
              <a:rPr b="1" i="0" lang="en-US" sz="1300" u="none" cap="none" strike="noStrike">
                <a:solidFill>
                  <a:srgbClr val="4CAF50"/>
                </a:solidFill>
                <a:latin typeface="Nobile"/>
                <a:ea typeface="Nobile"/>
                <a:cs typeface="Nobile"/>
                <a:sym typeface="Nobile"/>
              </a:rPr>
              <a:t> Completado</a:t>
            </a:r>
            <a:endParaRPr b="0" i="0" sz="1300" u="none" cap="none" strike="noStrike"/>
          </a:p>
        </p:txBody>
      </p:sp>
      <p:sp>
        <p:nvSpPr>
          <p:cNvPr id="184" name="Google Shape;184;p20"/>
          <p:cNvSpPr/>
          <p:nvPr/>
        </p:nvSpPr>
        <p:spPr>
          <a:xfrm>
            <a:off x="580073" y="6647974"/>
            <a:ext cx="165735" cy="20716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Fraunces"/>
              <a:buNone/>
            </a:pPr>
            <a:r>
              <a:rPr b="0" i="0" lang="en-US" sz="1300" u="none" cap="none" strike="noStrike">
                <a:solidFill>
                  <a:srgbClr val="405449"/>
                </a:solidFill>
                <a:latin typeface="Fraunces"/>
                <a:ea typeface="Fraunces"/>
                <a:cs typeface="Fraunces"/>
                <a:sym typeface="Fraunces"/>
              </a:rPr>
              <a:t>04</a:t>
            </a:r>
            <a:endParaRPr b="0" i="0" sz="1300" u="none" cap="none" strike="noStrike"/>
          </a:p>
        </p:txBody>
      </p:sp>
      <p:sp>
        <p:nvSpPr>
          <p:cNvPr id="185" name="Google Shape;185;p20"/>
          <p:cNvSpPr/>
          <p:nvPr/>
        </p:nvSpPr>
        <p:spPr>
          <a:xfrm>
            <a:off x="580073" y="6906816"/>
            <a:ext cx="7983855" cy="22860"/>
          </a:xfrm>
          <a:prstGeom prst="rect">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580073" y="7035403"/>
            <a:ext cx="2071807" cy="2589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600"/>
              <a:buFont typeface="Fraunces"/>
              <a:buNone/>
            </a:pPr>
            <a:r>
              <a:rPr b="1" i="0" lang="en-US" sz="1600" u="none" cap="none" strike="noStrike">
                <a:solidFill>
                  <a:srgbClr val="405449"/>
                </a:solidFill>
                <a:latin typeface="Fraunces"/>
                <a:ea typeface="Fraunces"/>
                <a:cs typeface="Fraunces"/>
                <a:sym typeface="Fraunces"/>
              </a:rPr>
              <a:t>Pruebas y Demo</a:t>
            </a:r>
            <a:endParaRPr b="0" i="0" sz="1600" u="none" cap="none" strike="noStrike"/>
          </a:p>
        </p:txBody>
      </p:sp>
      <p:sp>
        <p:nvSpPr>
          <p:cNvPr id="187" name="Google Shape;187;p20"/>
          <p:cNvSpPr/>
          <p:nvPr/>
        </p:nvSpPr>
        <p:spPr>
          <a:xfrm>
            <a:off x="580073" y="7393781"/>
            <a:ext cx="7983855" cy="272772"/>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405449"/>
              </a:buClr>
              <a:buSzPts val="1300"/>
              <a:buFont typeface="Nobile"/>
              <a:buNone/>
            </a:pPr>
            <a:r>
              <a:rPr b="0" i="0" lang="en-US" sz="1300" u="none" cap="none" strike="noStrike">
                <a:solidFill>
                  <a:srgbClr val="405449"/>
                </a:solidFill>
                <a:latin typeface="Nobile"/>
                <a:ea typeface="Nobile"/>
                <a:cs typeface="Nobile"/>
                <a:sym typeface="Nobile"/>
              </a:rPr>
              <a:t>Pruebas finales y demo funcional: </a:t>
            </a:r>
            <a:r>
              <a:rPr b="0" i="0" lang="en-US" sz="1300" u="none" cap="none" strike="noStrike">
                <a:solidFill>
                  <a:srgbClr val="000000"/>
                </a:solidFill>
                <a:latin typeface="Nobile"/>
                <a:ea typeface="Nobile"/>
                <a:cs typeface="Nobile"/>
                <a:sym typeface="Nobile"/>
              </a:rPr>
              <a:t>❌</a:t>
            </a:r>
            <a:r>
              <a:rPr b="0" i="0" lang="en-US" sz="1300" u="none" cap="none" strike="noStrike">
                <a:solidFill>
                  <a:srgbClr val="405449"/>
                </a:solidFill>
                <a:latin typeface="Nobile"/>
                <a:ea typeface="Nobile"/>
                <a:cs typeface="Nobile"/>
                <a:sym typeface="Nobile"/>
              </a:rPr>
              <a:t> No Iniciado</a:t>
            </a:r>
            <a:endParaRPr b="0" i="0" sz="13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4" name="Google Shape;194;p21"/>
          <p:cNvSpPr/>
          <p:nvPr/>
        </p:nvSpPr>
        <p:spPr>
          <a:xfrm>
            <a:off x="6134695" y="728424"/>
            <a:ext cx="7193518" cy="578882"/>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3B4540"/>
              </a:buClr>
              <a:buSzPts val="3600"/>
              <a:buFont typeface="Fraunces"/>
              <a:buNone/>
            </a:pPr>
            <a:r>
              <a:rPr b="1" i="0" lang="en-US" sz="3600" u="none" cap="none" strike="noStrike">
                <a:solidFill>
                  <a:srgbClr val="3B4540"/>
                </a:solidFill>
                <a:latin typeface="Fraunces"/>
                <a:ea typeface="Fraunces"/>
                <a:cs typeface="Fraunces"/>
                <a:sym typeface="Fraunces"/>
              </a:rPr>
              <a:t>Factores Clave en el Desarrollo</a:t>
            </a:r>
            <a:endParaRPr b="0" i="0" sz="3600" u="none" cap="none" strike="noStrike"/>
          </a:p>
        </p:txBody>
      </p:sp>
      <p:sp>
        <p:nvSpPr>
          <p:cNvPr id="195" name="Google Shape;195;p21"/>
          <p:cNvSpPr/>
          <p:nvPr/>
        </p:nvSpPr>
        <p:spPr>
          <a:xfrm>
            <a:off x="6134695" y="1770221"/>
            <a:ext cx="2778562" cy="347305"/>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B4540"/>
              </a:buClr>
              <a:buSzPts val="2150"/>
              <a:buFont typeface="Fraunces"/>
              <a:buNone/>
            </a:pPr>
            <a:r>
              <a:rPr b="1" i="0" lang="en-US" sz="2150" u="none" cap="none" strike="noStrike">
                <a:solidFill>
                  <a:srgbClr val="3B4540"/>
                </a:solidFill>
                <a:latin typeface="Fraunces"/>
                <a:ea typeface="Fraunces"/>
                <a:cs typeface="Fraunces"/>
                <a:sym typeface="Fraunces"/>
              </a:rPr>
              <a:t>Facilitadores</a:t>
            </a:r>
            <a:endParaRPr b="0" i="0" sz="2150" u="none" cap="none" strike="noStrike"/>
          </a:p>
        </p:txBody>
      </p:sp>
      <p:sp>
        <p:nvSpPr>
          <p:cNvPr id="196" name="Google Shape;196;p21"/>
          <p:cNvSpPr/>
          <p:nvPr/>
        </p:nvSpPr>
        <p:spPr>
          <a:xfrm>
            <a:off x="6134695" y="2424291"/>
            <a:ext cx="92512" cy="92512"/>
          </a:xfrm>
          <a:prstGeom prst="roundRect">
            <a:avLst>
              <a:gd fmla="val 49420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412349" y="2325886"/>
            <a:ext cx="2701409" cy="2894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800"/>
              <a:buFont typeface="Fraunces"/>
              <a:buNone/>
            </a:pPr>
            <a:r>
              <a:rPr b="1" i="0" lang="en-US" sz="1800" u="none" cap="none" strike="noStrike">
                <a:solidFill>
                  <a:srgbClr val="405449"/>
                </a:solidFill>
                <a:latin typeface="Fraunces"/>
                <a:ea typeface="Fraunces"/>
                <a:cs typeface="Fraunces"/>
                <a:sym typeface="Fraunces"/>
              </a:rPr>
              <a:t>Comunicación Efectiva</a:t>
            </a:r>
            <a:endParaRPr b="0" i="0" sz="1800" u="none" cap="none" strike="noStrike"/>
          </a:p>
        </p:txBody>
      </p:sp>
      <p:sp>
        <p:nvSpPr>
          <p:cNvPr id="198" name="Google Shape;198;p21"/>
          <p:cNvSpPr/>
          <p:nvPr/>
        </p:nvSpPr>
        <p:spPr>
          <a:xfrm>
            <a:off x="6412349" y="2800469"/>
            <a:ext cx="3420070" cy="88904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0" i="0" lang="en-US" sz="1450" u="none" cap="none" strike="noStrike">
                <a:solidFill>
                  <a:srgbClr val="405449"/>
                </a:solidFill>
                <a:latin typeface="Nobile"/>
                <a:ea typeface="Nobile"/>
                <a:cs typeface="Nobile"/>
                <a:sym typeface="Nobile"/>
              </a:rPr>
              <a:t>Colaboración constante y fluida entre todos los integrantes del equipo de desarrollo</a:t>
            </a:r>
            <a:endParaRPr b="0" i="0" sz="1450" u="none" cap="none" strike="noStrike"/>
          </a:p>
        </p:txBody>
      </p:sp>
      <p:sp>
        <p:nvSpPr>
          <p:cNvPr id="199" name="Google Shape;199;p21"/>
          <p:cNvSpPr/>
          <p:nvPr/>
        </p:nvSpPr>
        <p:spPr>
          <a:xfrm>
            <a:off x="6134695" y="4158317"/>
            <a:ext cx="92512" cy="92512"/>
          </a:xfrm>
          <a:prstGeom prst="roundRect">
            <a:avLst>
              <a:gd fmla="val 49420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412349" y="4059912"/>
            <a:ext cx="2315528" cy="2894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800"/>
              <a:buFont typeface="Fraunces"/>
              <a:buNone/>
            </a:pPr>
            <a:r>
              <a:rPr b="1" i="0" lang="en-US" sz="1800" u="none" cap="none" strike="noStrike">
                <a:solidFill>
                  <a:srgbClr val="405449"/>
                </a:solidFill>
                <a:latin typeface="Fraunces"/>
                <a:ea typeface="Fraunces"/>
                <a:cs typeface="Fraunces"/>
                <a:sym typeface="Fraunces"/>
              </a:rPr>
              <a:t>Stack Tecnológico</a:t>
            </a:r>
            <a:endParaRPr b="0" i="0" sz="1800" u="none" cap="none" strike="noStrike"/>
          </a:p>
        </p:txBody>
      </p:sp>
      <p:sp>
        <p:nvSpPr>
          <p:cNvPr id="201" name="Google Shape;201;p21"/>
          <p:cNvSpPr/>
          <p:nvPr/>
        </p:nvSpPr>
        <p:spPr>
          <a:xfrm>
            <a:off x="6412349" y="4534495"/>
            <a:ext cx="3420070" cy="88904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0" i="0" lang="en-US" sz="1450" u="none" cap="none" strike="noStrike">
                <a:solidFill>
                  <a:srgbClr val="405449"/>
                </a:solidFill>
                <a:latin typeface="Nobile"/>
                <a:ea typeface="Nobile"/>
                <a:cs typeface="Nobile"/>
                <a:sym typeface="Nobile"/>
              </a:rPr>
              <a:t>Uso de herramientas integradas y modernas (VS Code, Supabase)</a:t>
            </a:r>
            <a:endParaRPr b="0" i="0" sz="1450" u="none" cap="none" strike="noStrike"/>
          </a:p>
        </p:txBody>
      </p:sp>
      <p:sp>
        <p:nvSpPr>
          <p:cNvPr id="202" name="Google Shape;202;p21"/>
          <p:cNvSpPr/>
          <p:nvPr/>
        </p:nvSpPr>
        <p:spPr>
          <a:xfrm>
            <a:off x="6134695" y="5892344"/>
            <a:ext cx="92512" cy="92512"/>
          </a:xfrm>
          <a:prstGeom prst="roundRect">
            <a:avLst>
              <a:gd fmla="val 494206" name="adj"/>
            </a:avLst>
          </a:prstGeom>
          <a:solidFill>
            <a:srgbClr val="438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6412349" y="5793938"/>
            <a:ext cx="2315528" cy="2894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800"/>
              <a:buFont typeface="Fraunces"/>
              <a:buNone/>
            </a:pPr>
            <a:r>
              <a:rPr b="1" i="0" lang="en-US" sz="1800" u="none" cap="none" strike="noStrike">
                <a:solidFill>
                  <a:srgbClr val="405449"/>
                </a:solidFill>
                <a:latin typeface="Fraunces"/>
                <a:ea typeface="Fraunces"/>
                <a:cs typeface="Fraunces"/>
                <a:sym typeface="Fraunces"/>
              </a:rPr>
              <a:t>Metodología Ágil</a:t>
            </a:r>
            <a:endParaRPr b="0" i="0" sz="1800" u="none" cap="none" strike="noStrike"/>
          </a:p>
        </p:txBody>
      </p:sp>
      <p:sp>
        <p:nvSpPr>
          <p:cNvPr id="204" name="Google Shape;204;p21"/>
          <p:cNvSpPr/>
          <p:nvPr/>
        </p:nvSpPr>
        <p:spPr>
          <a:xfrm>
            <a:off x="6412349" y="6268522"/>
            <a:ext cx="342007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0" i="0" lang="en-US" sz="1450" u="none" cap="none" strike="noStrike">
                <a:solidFill>
                  <a:srgbClr val="405449"/>
                </a:solidFill>
                <a:latin typeface="Nobile"/>
                <a:ea typeface="Nobile"/>
                <a:cs typeface="Nobile"/>
                <a:sym typeface="Nobile"/>
              </a:rPr>
              <a:t>Planificación por sprints con tareas bien definidas y objetivos claros</a:t>
            </a:r>
            <a:endParaRPr b="0" i="0" sz="1450" u="none" cap="none" strike="noStrike"/>
          </a:p>
        </p:txBody>
      </p:sp>
      <p:sp>
        <p:nvSpPr>
          <p:cNvPr id="205" name="Google Shape;205;p21"/>
          <p:cNvSpPr/>
          <p:nvPr/>
        </p:nvSpPr>
        <p:spPr>
          <a:xfrm>
            <a:off x="10292001" y="1770221"/>
            <a:ext cx="3277910" cy="347305"/>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3B4540"/>
              </a:buClr>
              <a:buSzPts val="2150"/>
              <a:buFont typeface="Fraunces"/>
              <a:buNone/>
            </a:pPr>
            <a:r>
              <a:rPr b="1" i="0" lang="en-US" sz="2150" u="none" cap="none" strike="noStrike">
                <a:solidFill>
                  <a:srgbClr val="3B4540"/>
                </a:solidFill>
                <a:latin typeface="Fraunces"/>
                <a:ea typeface="Fraunces"/>
                <a:cs typeface="Fraunces"/>
                <a:sym typeface="Fraunces"/>
              </a:rPr>
              <a:t>Dificultades y Acciones</a:t>
            </a:r>
            <a:endParaRPr b="0" i="0" sz="2150" u="none" cap="none" strike="noStrike"/>
          </a:p>
        </p:txBody>
      </p:sp>
      <p:sp>
        <p:nvSpPr>
          <p:cNvPr id="206" name="Google Shape;206;p21"/>
          <p:cNvSpPr/>
          <p:nvPr/>
        </p:nvSpPr>
        <p:spPr>
          <a:xfrm>
            <a:off x="10292001" y="2325886"/>
            <a:ext cx="3697724" cy="2539008"/>
          </a:xfrm>
          <a:prstGeom prst="roundRect">
            <a:avLst>
              <a:gd fmla="val 6566"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00003" y="2533888"/>
            <a:ext cx="2757488" cy="2894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800"/>
              <a:buFont typeface="Fraunces"/>
              <a:buNone/>
            </a:pPr>
            <a:r>
              <a:rPr b="1" i="0" lang="en-US" sz="1800" u="none" cap="none" strike="noStrike">
                <a:solidFill>
                  <a:srgbClr val="405449"/>
                </a:solidFill>
                <a:latin typeface="Fraunces"/>
                <a:ea typeface="Fraunces"/>
                <a:cs typeface="Fraunces"/>
                <a:sym typeface="Fraunces"/>
              </a:rPr>
              <a:t>Desafío: Disponibilidad</a:t>
            </a:r>
            <a:endParaRPr b="0" i="0" sz="1800" u="none" cap="none" strike="noStrike"/>
          </a:p>
        </p:txBody>
      </p:sp>
      <p:sp>
        <p:nvSpPr>
          <p:cNvPr id="208" name="Google Shape;208;p21"/>
          <p:cNvSpPr/>
          <p:nvPr/>
        </p:nvSpPr>
        <p:spPr>
          <a:xfrm>
            <a:off x="10500003" y="3008471"/>
            <a:ext cx="3281720" cy="88904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0" i="0" lang="en-US" sz="1450" u="none" cap="none" strike="noStrike">
                <a:solidFill>
                  <a:srgbClr val="405449"/>
                </a:solidFill>
                <a:latin typeface="Nobile"/>
                <a:ea typeface="Nobile"/>
                <a:cs typeface="Nobile"/>
                <a:sym typeface="Nobile"/>
              </a:rPr>
              <a:t>Diferencias en los tiempos disponibles del equipo para el desarrollo</a:t>
            </a:r>
            <a:endParaRPr b="0" i="0" sz="1450" u="none" cap="none" strike="noStrike"/>
          </a:p>
        </p:txBody>
      </p:sp>
      <p:sp>
        <p:nvSpPr>
          <p:cNvPr id="209" name="Google Shape;209;p21"/>
          <p:cNvSpPr/>
          <p:nvPr/>
        </p:nvSpPr>
        <p:spPr>
          <a:xfrm>
            <a:off x="10500003" y="4064198"/>
            <a:ext cx="328172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1" i="0" lang="en-US" sz="1450" u="none" cap="none" strike="noStrike">
                <a:solidFill>
                  <a:srgbClr val="405449"/>
                </a:solidFill>
                <a:latin typeface="Nobile"/>
                <a:ea typeface="Nobile"/>
                <a:cs typeface="Nobile"/>
                <a:sym typeface="Nobile"/>
              </a:rPr>
              <a:t>Acción:</a:t>
            </a:r>
            <a:r>
              <a:rPr b="0" i="0" lang="en-US" sz="1450" u="none" cap="none" strike="noStrike">
                <a:solidFill>
                  <a:srgbClr val="405449"/>
                </a:solidFill>
                <a:latin typeface="Nobile"/>
                <a:ea typeface="Nobile"/>
                <a:cs typeface="Nobile"/>
                <a:sym typeface="Nobile"/>
              </a:rPr>
              <a:t> Redistribución equilibrada de tareas según disponibilidad</a:t>
            </a:r>
            <a:endParaRPr b="0" i="0" sz="1450" u="none" cap="none" strike="noStrike"/>
          </a:p>
        </p:txBody>
      </p:sp>
      <p:sp>
        <p:nvSpPr>
          <p:cNvPr id="210" name="Google Shape;210;p21"/>
          <p:cNvSpPr/>
          <p:nvPr/>
        </p:nvSpPr>
        <p:spPr>
          <a:xfrm>
            <a:off x="10292001" y="5050036"/>
            <a:ext cx="3697724" cy="2242661"/>
          </a:xfrm>
          <a:prstGeom prst="roundRect">
            <a:avLst>
              <a:gd fmla="val 7434" name="adj"/>
            </a:avLst>
          </a:prstGeom>
          <a:solidFill>
            <a:srgbClr val="FAFFFA"/>
          </a:solidFill>
          <a:ln cap="flat" cmpd="sng" w="22850">
            <a:solidFill>
              <a:srgbClr val="CED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10500003" y="5258038"/>
            <a:ext cx="3179088" cy="2894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5449"/>
              </a:buClr>
              <a:buSzPts val="1800"/>
              <a:buFont typeface="Fraunces"/>
              <a:buNone/>
            </a:pPr>
            <a:r>
              <a:rPr b="1" i="0" lang="en-US" sz="1800" u="none" cap="none" strike="noStrike">
                <a:solidFill>
                  <a:srgbClr val="405449"/>
                </a:solidFill>
                <a:latin typeface="Fraunces"/>
                <a:ea typeface="Fraunces"/>
                <a:cs typeface="Fraunces"/>
                <a:sym typeface="Fraunces"/>
              </a:rPr>
              <a:t>Desafío</a:t>
            </a:r>
            <a:endParaRPr b="0" i="0" sz="1800" u="none" cap="none" strike="noStrike"/>
          </a:p>
        </p:txBody>
      </p:sp>
      <p:sp>
        <p:nvSpPr>
          <p:cNvPr id="212" name="Google Shape;212;p21"/>
          <p:cNvSpPr/>
          <p:nvPr/>
        </p:nvSpPr>
        <p:spPr>
          <a:xfrm>
            <a:off x="10500003" y="5732621"/>
            <a:ext cx="328172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0" i="0" lang="en-US" sz="1450" u="none" cap="none" strike="noStrike">
                <a:solidFill>
                  <a:srgbClr val="405449"/>
                </a:solidFill>
                <a:latin typeface="Nobile"/>
                <a:ea typeface="Nobile"/>
                <a:cs typeface="Nobile"/>
                <a:sym typeface="Nobile"/>
              </a:rPr>
              <a:t>Ajustes necesarios por </a:t>
            </a:r>
            <a:r>
              <a:rPr lang="en-US" sz="1450">
                <a:solidFill>
                  <a:srgbClr val="405449"/>
                </a:solidFill>
                <a:latin typeface="Nobile"/>
                <a:ea typeface="Nobile"/>
                <a:cs typeface="Nobile"/>
                <a:sym typeface="Nobile"/>
              </a:rPr>
              <a:t>la</a:t>
            </a:r>
            <a:r>
              <a:rPr b="0" i="0" lang="en-US" sz="1450" u="none" cap="none" strike="noStrike">
                <a:solidFill>
                  <a:srgbClr val="405449"/>
                </a:solidFill>
                <a:latin typeface="Nobile"/>
                <a:ea typeface="Nobile"/>
                <a:cs typeface="Nobile"/>
                <a:sym typeface="Nobile"/>
              </a:rPr>
              <a:t> arquitectura de base de datos</a:t>
            </a:r>
            <a:endParaRPr b="0" i="0" sz="1450" u="none" cap="none" strike="noStrike"/>
          </a:p>
        </p:txBody>
      </p:sp>
      <p:sp>
        <p:nvSpPr>
          <p:cNvPr id="213" name="Google Shape;213;p21"/>
          <p:cNvSpPr/>
          <p:nvPr/>
        </p:nvSpPr>
        <p:spPr>
          <a:xfrm>
            <a:off x="10500003" y="6492002"/>
            <a:ext cx="3281720"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05449"/>
              </a:buClr>
              <a:buSzPts val="1450"/>
              <a:buFont typeface="Nobile"/>
              <a:buNone/>
            </a:pPr>
            <a:r>
              <a:rPr b="1" i="0" lang="en-US" sz="1450" u="none" cap="none" strike="noStrike">
                <a:solidFill>
                  <a:srgbClr val="405449"/>
                </a:solidFill>
                <a:latin typeface="Nobile"/>
                <a:ea typeface="Nobile"/>
                <a:cs typeface="Nobile"/>
                <a:sym typeface="Nobile"/>
              </a:rPr>
              <a:t>Acción:</a:t>
            </a:r>
            <a:r>
              <a:rPr b="0" i="0" lang="en-US" sz="1450" u="none" cap="none" strike="noStrike">
                <a:solidFill>
                  <a:srgbClr val="405449"/>
                </a:solidFill>
                <a:latin typeface="Nobile"/>
                <a:ea typeface="Nobile"/>
                <a:cs typeface="Nobile"/>
                <a:sym typeface="Nobile"/>
              </a:rPr>
              <a:t> Actualización oportuna de diagramas y documentación técnica</a:t>
            </a:r>
            <a:endParaRPr b="0" i="0" sz="14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